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3"/>
  </p:notesMasterIdLst>
  <p:sldIdLst>
    <p:sldId id="256" r:id="rId2"/>
    <p:sldId id="303" r:id="rId3"/>
    <p:sldId id="307" r:id="rId4"/>
    <p:sldId id="308" r:id="rId5"/>
    <p:sldId id="310" r:id="rId6"/>
    <p:sldId id="311" r:id="rId7"/>
    <p:sldId id="309" r:id="rId8"/>
    <p:sldId id="302" r:id="rId9"/>
    <p:sldId id="301" r:id="rId10"/>
    <p:sldId id="314" r:id="rId11"/>
    <p:sldId id="353" r:id="rId12"/>
    <p:sldId id="355" r:id="rId13"/>
    <p:sldId id="356" r:id="rId14"/>
    <p:sldId id="383" r:id="rId15"/>
    <p:sldId id="386" r:id="rId16"/>
    <p:sldId id="385" r:id="rId17"/>
    <p:sldId id="384" r:id="rId18"/>
    <p:sldId id="371" r:id="rId19"/>
    <p:sldId id="372" r:id="rId20"/>
    <p:sldId id="373" r:id="rId21"/>
    <p:sldId id="387" r:id="rId22"/>
    <p:sldId id="375" r:id="rId23"/>
    <p:sldId id="357" r:id="rId24"/>
    <p:sldId id="358" r:id="rId25"/>
    <p:sldId id="376" r:id="rId26"/>
    <p:sldId id="359" r:id="rId27"/>
    <p:sldId id="368" r:id="rId28"/>
    <p:sldId id="370" r:id="rId29"/>
    <p:sldId id="361" r:id="rId30"/>
    <p:sldId id="362" r:id="rId31"/>
    <p:sldId id="363" r:id="rId32"/>
    <p:sldId id="364" r:id="rId33"/>
    <p:sldId id="365" r:id="rId34"/>
    <p:sldId id="377" r:id="rId35"/>
    <p:sldId id="378" r:id="rId36"/>
    <p:sldId id="379" r:id="rId37"/>
    <p:sldId id="380" r:id="rId38"/>
    <p:sldId id="367" r:id="rId39"/>
    <p:sldId id="327" r:id="rId40"/>
    <p:sldId id="329" r:id="rId41"/>
    <p:sldId id="330" r:id="rId42"/>
    <p:sldId id="331" r:id="rId43"/>
    <p:sldId id="332" r:id="rId44"/>
    <p:sldId id="333" r:id="rId45"/>
    <p:sldId id="334" r:id="rId46"/>
    <p:sldId id="338" r:id="rId47"/>
    <p:sldId id="339" r:id="rId48"/>
    <p:sldId id="340" r:id="rId49"/>
    <p:sldId id="349" r:id="rId50"/>
    <p:sldId id="300" r:id="rId51"/>
    <p:sldId id="382" r:id="rId5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E2D37-F584-4842-8ACF-E50FFEB03E92}" type="datetimeFigureOut">
              <a:rPr lang="zh-CN" altLang="en-US" smtClean="0"/>
              <a:t>2015/4/15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A02AD-E122-48BF-8DA5-2BABDE0544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52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但是这些使命都要建立在图书馆资源的基础上。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67263-C4A0-4707-813E-AE1D5C47602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332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我们可以直接访问图书馆门户网站，这里面有个一站式检索，这就是我们的百链</a:t>
            </a:r>
            <a:endParaRPr lang="en-US" altLang="zh-CN" dirty="0" smtClean="0"/>
          </a:p>
          <a:p>
            <a:r>
              <a:rPr lang="zh-CN" altLang="en-US" dirty="0" smtClean="0"/>
              <a:t>通过这个检索框，我们可以发现百链几乎包含了所有的常见文献类型。</a:t>
            </a:r>
            <a:endParaRPr lang="en-US" altLang="zh-CN" dirty="0" smtClean="0"/>
          </a:p>
          <a:p>
            <a:r>
              <a:rPr lang="zh-CN" altLang="en-US" dirty="0" smtClean="0"/>
              <a:t>每种文献类型又可以以不同的字段来进行检索。</a:t>
            </a:r>
            <a:endParaRPr lang="en-US" altLang="zh-CN" dirty="0" smtClean="0"/>
          </a:p>
          <a:p>
            <a:r>
              <a:rPr lang="zh-CN" altLang="en-US" dirty="0" smtClean="0"/>
              <a:t>接下来我们以外文期刊为例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02AD-E122-48BF-8DA5-2BABDE05448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082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18362400-B045-47A3-AA37-774CFC8FCFD0}" type="slidenum">
              <a:rPr lang="de-DE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46</a:t>
            </a:fld>
            <a:endParaRPr lang="de-DE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03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A4AC149-98AD-439A-AAE9-3F890591DBCE}" type="slidenum">
              <a:rPr lang="en-GB" altLang="zh-CN"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46</a:t>
            </a:fld>
            <a:endParaRPr lang="en-GB" altLang="zh-CN" sz="13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7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280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CC9F5B40-C772-4F7E-ABE0-708A4F59A117}" type="slidenum">
              <a:rPr lang="de-DE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47</a:t>
            </a:fld>
            <a:endParaRPr lang="de-DE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27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343074-63B5-4B5D-9797-2EB7E3994DCD}" type="slidenum">
              <a:rPr lang="en-GB" altLang="zh-CN"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47</a:t>
            </a:fld>
            <a:endParaRPr lang="en-GB" altLang="zh-CN" sz="13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7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030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CFA87FF6-0C27-4AFE-A58C-30DEABB4392B}" type="slidenum">
              <a:rPr lang="de-DE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48</a:t>
            </a:fld>
            <a:endParaRPr lang="de-DE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5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7D2034F-D1DA-44E0-BBAD-5F1AA9052192}" type="slidenum">
              <a:rPr lang="en-GB" altLang="zh-CN"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48</a:t>
            </a:fld>
            <a:endParaRPr lang="en-GB" altLang="zh-CN" sz="13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7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451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89A15A6B-699C-4BA5-B238-3953F0A8534C}" type="slidenum">
              <a:rPr lang="de-DE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49</a:t>
            </a:fld>
            <a:endParaRPr lang="de-DE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667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149228F-C4E7-41FC-885E-5AC7508D0742}" type="slidenum">
              <a:rPr lang="en-GB" altLang="zh-CN"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49</a:t>
            </a:fld>
            <a:endParaRPr lang="en-GB" altLang="zh-CN" sz="13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6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7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401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A0B774-18A6-41F2-8874-E449D056871F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zh-CN" altLang="en-US" smtClean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8929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2" r="12" b="16680"/>
          <a:stretch/>
        </p:blipFill>
        <p:spPr>
          <a:xfrm>
            <a:off x="-2" y="15630"/>
            <a:ext cx="12192001" cy="6830647"/>
          </a:xfrm>
          <a:prstGeom prst="rect">
            <a:avLst/>
          </a:prstGeom>
        </p:spPr>
      </p:pic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FBF11-288C-42D5-B500-BBFF07E60C5B}" type="datetimeFigureOut">
              <a:rPr lang="zh-CN" altLang="en-US" smtClean="0"/>
              <a:t>2015/4/15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B910-20CF-489A-9ABA-524AA743D9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3592469" y="3432473"/>
            <a:ext cx="5431543" cy="467211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dirty="0" smtClean="0"/>
              <a:t>单击此处添加您的副标题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3151233" y="1465600"/>
            <a:ext cx="6128229" cy="1720077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algn="ctr">
              <a:defRPr sz="4400" baseline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01600">
                    <a:schemeClr val="accent1">
                      <a:satMod val="175000"/>
                      <a:alpha val="26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添加您的标题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249472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496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FBF11-288C-42D5-B500-BBFF07E60C5B}" type="datetimeFigureOut">
              <a:rPr lang="zh-CN" altLang="en-US" smtClean="0"/>
              <a:t>2015/4/15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B910-20CF-489A-9ABA-524AA743D9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958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171290" y="365126"/>
            <a:ext cx="1182511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2113842" y="365126"/>
            <a:ext cx="7933269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FBF11-288C-42D5-B500-BBFF07E60C5B}" type="datetimeFigureOut">
              <a:rPr lang="zh-CN" altLang="en-US" smtClean="0"/>
              <a:t>2015/4/15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B910-20CF-489A-9ABA-524AA743D9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638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FBF11-288C-42D5-B500-BBFF07E60C5B}" type="datetimeFigureOut">
              <a:rPr lang="zh-CN" altLang="en-US" smtClean="0"/>
              <a:t>2015/4/15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B910-20CF-489A-9ABA-524AA743D9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9385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2098675" y="2108200"/>
            <a:ext cx="7994651" cy="1235075"/>
          </a:xfrm>
        </p:spPr>
        <p:txBody>
          <a:bodyPr anchor="b">
            <a:normAutofit/>
          </a:bodyPr>
          <a:lstStyle>
            <a:lvl1pPr algn="ctr">
              <a:defRPr sz="3600">
                <a:gradFill>
                  <a:gsLst>
                    <a:gs pos="5505">
                      <a:schemeClr val="accent5"/>
                    </a:gs>
                    <a:gs pos="43000">
                      <a:schemeClr val="accent3"/>
                    </a:gs>
                    <a:gs pos="76000">
                      <a:schemeClr val="accent2"/>
                    </a:gs>
                    <a:gs pos="100000">
                      <a:schemeClr val="accent1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0" scaled="1"/>
                </a:gradFill>
                <a:effectLst/>
              </a:defRPr>
            </a:lvl1pPr>
          </a:lstStyle>
          <a:p>
            <a:r>
              <a:rPr lang="zh-CN" altLang="en-US" dirty="0" smtClean="0"/>
              <a:t>此处添加您的标题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4050894" y="3400425"/>
            <a:ext cx="4090217" cy="396000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单击此处添加您的副标题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FBF11-288C-42D5-B500-BBFF07E60C5B}" type="datetimeFigureOut">
              <a:rPr lang="zh-CN" altLang="en-US" smtClean="0"/>
              <a:t>2015/4/15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B910-20CF-489A-9ABA-524AA743D9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68103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399823" y="1244601"/>
            <a:ext cx="5080000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6519334" y="1244601"/>
            <a:ext cx="5094116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FBF11-288C-42D5-B500-BBFF07E60C5B}" type="datetimeFigureOut">
              <a:rPr lang="zh-CN" altLang="en-US" smtClean="0"/>
              <a:t>2015/4/15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B910-20CF-489A-9ABA-524AA743D9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83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2302932" y="118532"/>
            <a:ext cx="9312101" cy="71702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9435" y="13763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1099435" y="22002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1847" y="13763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431847" y="22002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FBF11-288C-42D5-B500-BBFF07E60C5B}" type="datetimeFigureOut">
              <a:rPr lang="zh-CN" altLang="en-US" smtClean="0"/>
              <a:t>2015/4/15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B910-20CF-489A-9ABA-524AA743D9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1581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FBF11-288C-42D5-B500-BBFF07E60C5B}" type="datetimeFigureOut">
              <a:rPr lang="zh-CN" altLang="en-US" smtClean="0"/>
              <a:t>2015/4/15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B910-20CF-489A-9ABA-524AA743D9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591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FBF11-288C-42D5-B500-BBFF07E60C5B}" type="datetimeFigureOut">
              <a:rPr lang="zh-CN" altLang="en-US" smtClean="0"/>
              <a:t>2015/4/15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B910-20CF-489A-9ABA-524AA743D9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077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144590" y="533403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487989" y="1063629"/>
            <a:ext cx="617220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144590" y="21336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FBF11-288C-42D5-B500-BBFF07E60C5B}" type="datetimeFigureOut">
              <a:rPr lang="zh-CN" altLang="en-US" smtClean="0"/>
              <a:t>2015/4/15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B910-20CF-489A-9ABA-524AA743D9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045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461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5442833" y="987428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246192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FBF11-288C-42D5-B500-BBFF07E60C5B}" type="datetimeFigureOut">
              <a:rPr lang="zh-CN" altLang="en-US" smtClean="0"/>
              <a:t>2015/4/15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B910-20CF-489A-9ABA-524AA743D9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632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" t="-114" r="93" b="1064"/>
          <a:stretch/>
        </p:blipFill>
        <p:spPr>
          <a:xfrm>
            <a:off x="-11611" y="-17417"/>
            <a:ext cx="12203612" cy="6888480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558799" y="484776"/>
            <a:ext cx="11056060" cy="6995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FBF11-288C-42D5-B500-BBFF07E60C5B}" type="datetimeFigureOut">
              <a:rPr lang="zh-CN" altLang="en-US" smtClean="0"/>
              <a:t>2015/4/15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FB910-20CF-489A-9ABA-524AA743D9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558801" y="1348835"/>
            <a:ext cx="11056060" cy="5193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</p:spTree>
    <p:extLst>
      <p:ext uri="{BB962C8B-B14F-4D97-AF65-F5344CB8AC3E}">
        <p14:creationId xmlns:p14="http://schemas.microsoft.com/office/powerpoint/2010/main" val="33722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gradFill flip="none" rotWithShape="1">
            <a:gsLst>
              <a:gs pos="5505">
                <a:schemeClr val="accent5"/>
              </a:gs>
              <a:gs pos="43000">
                <a:schemeClr val="accent3"/>
              </a:gs>
              <a:gs pos="76000">
                <a:schemeClr val="accent2"/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effectLst/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357179" indent="-357179" algn="just" defTabSz="914377" rtl="0" eaLnBrk="1" latinLnBrk="0" hangingPunct="1">
        <a:lnSpc>
          <a:spcPct val="110000"/>
        </a:lnSpc>
        <a:spcBef>
          <a:spcPts val="1800"/>
        </a:spcBef>
        <a:spcAft>
          <a:spcPts val="0"/>
        </a:spcAft>
        <a:buClr>
          <a:schemeClr val="accent1">
            <a:lumMod val="75000"/>
          </a:schemeClr>
        </a:buClr>
        <a:buSzPct val="63000"/>
        <a:buFont typeface="Wingdings" panose="05000000000000000000" pitchFamily="2" charset="2"/>
        <a:buChar char="l"/>
        <a:defRPr sz="2000" kern="1200" baseline="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357179" indent="-357179" algn="just" defTabSz="914377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600" kern="1200" baseline="0">
          <a:solidFill>
            <a:schemeClr val="bg1">
              <a:lumMod val="85000"/>
            </a:schemeClr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2015.04.15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百链</a:t>
            </a:r>
          </a:p>
        </p:txBody>
      </p:sp>
    </p:spTree>
    <p:extLst>
      <p:ext uri="{BB962C8B-B14F-4D97-AF65-F5344CB8AC3E}">
        <p14:creationId xmlns:p14="http://schemas.microsoft.com/office/powerpoint/2010/main" val="191400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261" y="273424"/>
            <a:ext cx="9505950" cy="6477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46412" y="2407024"/>
            <a:ext cx="5351929" cy="1707777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横卷形 3"/>
          <p:cNvSpPr/>
          <p:nvPr/>
        </p:nvSpPr>
        <p:spPr>
          <a:xfrm>
            <a:off x="6934200" y="0"/>
            <a:ext cx="5105400" cy="975360"/>
          </a:xfrm>
          <a:prstGeom prst="horizontalScroll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访问图书馆门户网站：</a:t>
            </a:r>
            <a:r>
              <a:rPr lang="en-US" altLang="zh-CN" dirty="0"/>
              <a:t>http://</a:t>
            </a:r>
            <a:r>
              <a:rPr lang="en-US" altLang="zh-CN" dirty="0" smtClean="0"/>
              <a:t>lib.syphu.edu.cn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960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9088" y="1"/>
            <a:ext cx="12830175" cy="685799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18765" y="3138078"/>
            <a:ext cx="902811" cy="34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临床药学</a:t>
            </a:r>
          </a:p>
        </p:txBody>
      </p:sp>
    </p:spTree>
    <p:extLst>
      <p:ext uri="{BB962C8B-B14F-4D97-AF65-F5344CB8AC3E}">
        <p14:creationId xmlns:p14="http://schemas.microsoft.com/office/powerpoint/2010/main" val="186657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650" y="265859"/>
            <a:ext cx="12187238" cy="6052783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0" y="1882588"/>
            <a:ext cx="1680882" cy="4436054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0" y="2034988"/>
            <a:ext cx="1680882" cy="291353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-37821" y="2960556"/>
            <a:ext cx="1680882" cy="291353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0" y="4683283"/>
            <a:ext cx="1680882" cy="291353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363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170" y="349624"/>
            <a:ext cx="12200843" cy="610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0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0" y="3657600"/>
            <a:ext cx="1828800" cy="34290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21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8372475" y="485775"/>
            <a:ext cx="1000125" cy="300038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35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612"/>
            <a:ext cx="12820650" cy="622935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0" y="3743325"/>
            <a:ext cx="9158288" cy="985838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45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170" y="349624"/>
            <a:ext cx="12200843" cy="6104964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9699812" y="1766046"/>
            <a:ext cx="2469776" cy="4688541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4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12209930" cy="6104965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1428749" y="414337"/>
            <a:ext cx="5972175" cy="985838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71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275" y="1481137"/>
            <a:ext cx="626745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466493" y="1506483"/>
            <a:ext cx="9179497" cy="1328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服务于社会创新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1444487" y="3218779"/>
            <a:ext cx="9223513" cy="141927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服务</a:t>
            </a:r>
            <a:r>
              <a:rPr lang="zh-CN" altLang="en-US" sz="40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于教育学习</a:t>
            </a:r>
            <a:endParaRPr lang="zh-CN" altLang="en-US" sz="4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1444486" y="5081094"/>
            <a:ext cx="9223513" cy="146438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000" b="1" dirty="0" smtClean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ctr"/>
            <a:r>
              <a:rPr lang="zh-CN" altLang="en-US" sz="40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服务</a:t>
            </a:r>
            <a:r>
              <a:rPr lang="zh-CN" altLang="en-US" sz="4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于文化传承</a:t>
            </a:r>
            <a:endParaRPr lang="zh-CN" altLang="en-US" sz="4000" dirty="0">
              <a:solidFill>
                <a:srgbClr val="FFFFFF"/>
              </a:solidFill>
            </a:endParaRPr>
          </a:p>
          <a:p>
            <a:pPr algn="ctr"/>
            <a:endParaRPr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1488503" y="168276"/>
            <a:ext cx="9179496" cy="95408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r>
              <a:rPr lang="zh-CN" altLang="en-US" sz="4400" b="1" i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现代</a:t>
            </a:r>
            <a:r>
              <a:rPr lang="zh-CN" altLang="en-US" sz="4400" b="1" i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图书馆的历史使命</a:t>
            </a:r>
          </a:p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82637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87" y="833437"/>
            <a:ext cx="9877425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9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87430" y="2967335"/>
            <a:ext cx="64171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检索到的如何获取？</a:t>
            </a:r>
            <a:endParaRPr lang="zh-CN" alt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841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2" y="349624"/>
            <a:ext cx="12121902" cy="6065464"/>
          </a:xfrm>
          <a:prstGeom prst="rect">
            <a:avLst/>
          </a:prstGeom>
        </p:spPr>
      </p:pic>
      <p:sp>
        <p:nvSpPr>
          <p:cNvPr id="4" name="矩形标注 3"/>
          <p:cNvSpPr/>
          <p:nvPr/>
        </p:nvSpPr>
        <p:spPr>
          <a:xfrm>
            <a:off x="4289612" y="3012140"/>
            <a:ext cx="1600200" cy="672353"/>
          </a:xfrm>
          <a:prstGeom prst="wedgeRectCallout">
            <a:avLst>
              <a:gd name="adj1" fmla="val -65370"/>
              <a:gd name="adj2" fmla="val 8385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点击标题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610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4325" y="152400"/>
            <a:ext cx="12820650" cy="655320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1298762" y="1423147"/>
            <a:ext cx="5902138" cy="2820242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8409175" y="2085974"/>
            <a:ext cx="2535051" cy="485775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标注 4"/>
          <p:cNvSpPr/>
          <p:nvPr/>
        </p:nvSpPr>
        <p:spPr>
          <a:xfrm>
            <a:off x="9053512" y="1413621"/>
            <a:ext cx="1600200" cy="672353"/>
          </a:xfrm>
          <a:prstGeom prst="wedgeRectCallout">
            <a:avLst>
              <a:gd name="adj1" fmla="val -65370"/>
              <a:gd name="adj2" fmla="val 8385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点击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26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3850" y="209550"/>
            <a:ext cx="128397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3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4325" y="152400"/>
            <a:ext cx="12820650" cy="6553200"/>
          </a:xfrm>
          <a:prstGeom prst="rect">
            <a:avLst/>
          </a:prstGeom>
        </p:spPr>
      </p:pic>
      <p:sp>
        <p:nvSpPr>
          <p:cNvPr id="5" name="矩形标注 4"/>
          <p:cNvSpPr/>
          <p:nvPr/>
        </p:nvSpPr>
        <p:spPr>
          <a:xfrm>
            <a:off x="10125076" y="1423147"/>
            <a:ext cx="1600200" cy="672353"/>
          </a:xfrm>
          <a:prstGeom prst="wedgeRectCallout">
            <a:avLst>
              <a:gd name="adj1" fmla="val -65370"/>
              <a:gd name="adj2" fmla="val 8385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点击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303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9563" y="200025"/>
            <a:ext cx="12811125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5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79927" y="2967335"/>
            <a:ext cx="5032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以</a:t>
            </a:r>
            <a:r>
              <a:rPr lang="zh-CN" alt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外</a:t>
            </a:r>
            <a:r>
              <a:rPr lang="zh-CN" alt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文期刊为例</a:t>
            </a:r>
            <a:endParaRPr lang="zh-CN" alt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70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9088" y="1"/>
            <a:ext cx="12830175" cy="685799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18765" y="3138078"/>
            <a:ext cx="901209" cy="34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medicine</a:t>
            </a:r>
            <a:endParaRPr lang="zh-CN" altLang="en-US" sz="14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786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175"/>
            <a:ext cx="12186030" cy="6129337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114301" y="1943099"/>
            <a:ext cx="1085849" cy="41434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557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3"/>
          <p:cNvSpPr>
            <a:spLocks noChangeArrowheads="1"/>
          </p:cNvSpPr>
          <p:nvPr/>
        </p:nvSpPr>
        <p:spPr bwMode="auto">
          <a:xfrm>
            <a:off x="594102" y="316173"/>
            <a:ext cx="3966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纸质图书馆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建设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…….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4038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90138" y="1073742138"/>
            <a:ext cx="2147482687" cy="214748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图片 5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90138" y="1073742138"/>
            <a:ext cx="2147482687" cy="214748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438800" y="1245155625"/>
            <a:ext cx="1140185363" cy="18046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90138" y="1073742138"/>
            <a:ext cx="2147482687" cy="214748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图片 5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90138" y="1073742138"/>
            <a:ext cx="2147482687" cy="214748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197325" y="1296317575"/>
            <a:ext cx="1092668313" cy="17023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" y="1504373"/>
            <a:ext cx="8030439" cy="535362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970" y="3666152"/>
            <a:ext cx="3378734" cy="18501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068" y="101646"/>
            <a:ext cx="3428766" cy="342876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019" y="3666152"/>
            <a:ext cx="1838568" cy="319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119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0.70169 0.3048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91" y="152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7 -0.09699 L -0.48372 0.0384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5" y="675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571500"/>
            <a:ext cx="12201525" cy="5815426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11187113" y="1628773"/>
            <a:ext cx="814387" cy="1143001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96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3" name="矩形标注 2"/>
          <p:cNvSpPr/>
          <p:nvPr/>
        </p:nvSpPr>
        <p:spPr>
          <a:xfrm>
            <a:off x="4761099" y="2269190"/>
            <a:ext cx="1600200" cy="672353"/>
          </a:xfrm>
          <a:prstGeom prst="wedgeRectCallout">
            <a:avLst>
              <a:gd name="adj1" fmla="val -65370"/>
              <a:gd name="adj2" fmla="val 8385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点击标题</a:t>
            </a:r>
            <a:endParaRPr lang="zh-CN" altLang="en-US" dirty="0"/>
          </a:p>
        </p:txBody>
      </p:sp>
      <p:sp>
        <p:nvSpPr>
          <p:cNvPr id="4" name="圆角矩形 3"/>
          <p:cNvSpPr/>
          <p:nvPr/>
        </p:nvSpPr>
        <p:spPr>
          <a:xfrm>
            <a:off x="10987088" y="1014412"/>
            <a:ext cx="1385887" cy="342902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04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3" name="矩形标注 2"/>
          <p:cNvSpPr/>
          <p:nvPr/>
        </p:nvSpPr>
        <p:spPr>
          <a:xfrm>
            <a:off x="9804587" y="911877"/>
            <a:ext cx="1600200" cy="672353"/>
          </a:xfrm>
          <a:prstGeom prst="wedgeRectCallout">
            <a:avLst>
              <a:gd name="adj1" fmla="val -65370"/>
              <a:gd name="adj2" fmla="val 8385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点击标题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460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0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812" y="400050"/>
            <a:ext cx="7572375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950"/>
            <a:ext cx="12192000" cy="6854653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3057528" y="1500187"/>
            <a:ext cx="4029072" cy="285752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75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3907"/>
          <a:stretch/>
        </p:blipFill>
        <p:spPr>
          <a:xfrm>
            <a:off x="0" y="0"/>
            <a:ext cx="13011150" cy="702945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1557341" y="528637"/>
            <a:ext cx="1985959" cy="285751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1924054" y="1895474"/>
            <a:ext cx="8105771" cy="5133976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6867529" y="528636"/>
            <a:ext cx="1019171" cy="285752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8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301"/>
            <a:ext cx="12248778" cy="6886575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2500316" y="2500313"/>
            <a:ext cx="1200147" cy="157162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2624142" y="4181474"/>
            <a:ext cx="719134" cy="219075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2624142" y="5267325"/>
            <a:ext cx="719134" cy="219075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3386140" y="5276849"/>
            <a:ext cx="557210" cy="209551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495304" y="1252537"/>
            <a:ext cx="3205159" cy="204787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63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3375" y="-228600"/>
            <a:ext cx="12858750" cy="731520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8558216" y="1657350"/>
            <a:ext cx="1200147" cy="68579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75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54159" y="1149310"/>
            <a:ext cx="8158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本馆没有的资源如何获取</a:t>
            </a:r>
            <a:r>
              <a:rPr lang="en-US" altLang="zh-CN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zh-CN" alt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180" y="2072640"/>
            <a:ext cx="5095238" cy="4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7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344488" y="582613"/>
            <a:ext cx="7302500" cy="534987"/>
          </a:xfrm>
        </p:spPr>
        <p:txBody>
          <a:bodyPr anchor="t">
            <a:normAutofit/>
          </a:bodyPr>
          <a:lstStyle/>
          <a:p>
            <a:pPr eaLnBrk="1" hangingPunct="1">
              <a:defRPr/>
            </a:pPr>
            <a:r>
              <a:rPr lang="zh-CN" altLang="en-US" sz="3200" b="1" kern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数字图书馆建设......</a:t>
            </a:r>
            <a:endParaRPr lang="en-US" altLang="zh-CN" sz="3200" b="1" kern="12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17600"/>
            <a:ext cx="9785684" cy="60276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972" y="172452"/>
            <a:ext cx="2438400" cy="2438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956" y="1693047"/>
            <a:ext cx="2438400" cy="2438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722" y="3761746"/>
            <a:ext cx="2438400" cy="2438400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 flipH="1">
            <a:off x="1219200" y="1117600"/>
            <a:ext cx="7106653" cy="113722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H="1">
            <a:off x="2871537" y="3090297"/>
            <a:ext cx="6374933" cy="11372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H="1">
            <a:off x="4764057" y="4706894"/>
            <a:ext cx="5021628" cy="828638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1679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3375" y="-228600"/>
            <a:ext cx="12858750" cy="731520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8397240" y="2138939"/>
            <a:ext cx="1871663" cy="202025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05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4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782550" cy="726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3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8256710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9"/>
              </a:clrFrom>
              <a:clrTo>
                <a:srgbClr val="FBFBF9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2" t="56837" r="3258" b="15746"/>
          <a:stretch>
            <a:fillRect/>
          </a:stretch>
        </p:blipFill>
        <p:spPr bwMode="auto">
          <a:xfrm>
            <a:off x="8502015" y="3857625"/>
            <a:ext cx="342900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云形标注 2"/>
          <p:cNvSpPr/>
          <p:nvPr/>
        </p:nvSpPr>
        <p:spPr>
          <a:xfrm>
            <a:off x="6811328" y="1143000"/>
            <a:ext cx="2928937" cy="1643063"/>
          </a:xfrm>
          <a:prstGeom prst="cloudCallout">
            <a:avLst>
              <a:gd name="adj1" fmla="val 36254"/>
              <a:gd name="adj2" fmla="val 11517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r>
              <a:rPr lang="en-US" altLang="zh-CN" sz="4400" dirty="0">
                <a:solidFill>
                  <a:srgbClr val="FF0000"/>
                </a:solidFill>
              </a:rPr>
              <a:t>Wait</a:t>
            </a:r>
            <a:r>
              <a:rPr lang="zh-CN" altLang="en-US" sz="4400" dirty="0">
                <a:solidFill>
                  <a:srgbClr val="FF0000"/>
                </a:solidFill>
              </a:rPr>
              <a:t>！</a:t>
            </a:r>
            <a:r>
              <a:rPr lang="zh-CN" altLang="en-US" sz="2000" dirty="0">
                <a:solidFill>
                  <a:srgbClr val="000000"/>
                </a:solidFill>
                <a:latin typeface="微软雅黑"/>
                <a:ea typeface="微软雅黑"/>
              </a:rPr>
              <a:t>文献传递是谁在进行服务的？</a:t>
            </a:r>
          </a:p>
        </p:txBody>
      </p:sp>
      <p:sp>
        <p:nvSpPr>
          <p:cNvPr id="4" name="TextBox 22"/>
          <p:cNvSpPr txBox="1">
            <a:spLocks noChangeArrowheads="1"/>
          </p:cNvSpPr>
          <p:nvPr/>
        </p:nvSpPr>
        <p:spPr bwMode="auto">
          <a:xfrm>
            <a:off x="1561465" y="2349500"/>
            <a:ext cx="7264400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有该文献的图书馆馆员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全国图书馆参考咨询服务平台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处理读者请求</a:t>
            </a:r>
          </a:p>
        </p:txBody>
      </p:sp>
    </p:spTree>
    <p:extLst>
      <p:ext uri="{BB962C8B-B14F-4D97-AF65-F5344CB8AC3E}">
        <p14:creationId xmlns:p14="http://schemas.microsoft.com/office/powerpoint/2010/main" val="268933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3375" y="-228600"/>
            <a:ext cx="12858750" cy="731520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1066800" y="4983480"/>
            <a:ext cx="5532120" cy="187452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859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0"/>
            <a:ext cx="9175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标注 7"/>
          <p:cNvSpPr/>
          <p:nvPr/>
        </p:nvSpPr>
        <p:spPr>
          <a:xfrm>
            <a:off x="6076951" y="1125539"/>
            <a:ext cx="2663825" cy="1000125"/>
          </a:xfrm>
          <a:prstGeom prst="wedgeRoundRectCallout">
            <a:avLst>
              <a:gd name="adj1" fmla="val -23284"/>
              <a:gd name="adj2" fmla="val 74571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298" tIns="45649" rIns="91298" bIns="45649" anchor="ctr"/>
          <a:lstStyle/>
          <a:p>
            <a:pPr algn="ctr" defTabSz="912966">
              <a:defRPr/>
            </a:pPr>
            <a:r>
              <a:rPr lang="zh-CN" altLang="en-US" sz="2800" b="1" kern="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参考咨询服务</a:t>
            </a:r>
            <a:endParaRPr lang="en-US" altLang="zh-CN" sz="2800" b="1" kern="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defTabSz="912966">
              <a:defRPr/>
            </a:pPr>
            <a:r>
              <a:rPr lang="zh-CN" altLang="en-US" sz="2800" b="1" kern="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处理平台</a:t>
            </a:r>
          </a:p>
        </p:txBody>
      </p:sp>
    </p:spTree>
    <p:extLst>
      <p:ext uri="{BB962C8B-B14F-4D97-AF65-F5344CB8AC3E}">
        <p14:creationId xmlns:p14="http://schemas.microsoft.com/office/powerpoint/2010/main" val="282497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​​ 18"/>
          <p:cNvCxnSpPr/>
          <p:nvPr/>
        </p:nvCxnSpPr>
        <p:spPr>
          <a:xfrm flipV="1">
            <a:off x="1343025" y="3429000"/>
            <a:ext cx="9429750" cy="1588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angle 45"/>
          <p:cNvSpPr>
            <a:spLocks noChangeArrowheads="1"/>
          </p:cNvSpPr>
          <p:nvPr/>
        </p:nvSpPr>
        <p:spPr bwMode="invGray">
          <a:xfrm>
            <a:off x="1490663" y="3245128"/>
            <a:ext cx="9144001" cy="369332"/>
          </a:xfrm>
          <a:prstGeom prst="rect">
            <a:avLst/>
          </a:prstGeom>
          <a:solidFill>
            <a:srgbClr val="000000">
              <a:alpha val="30000"/>
            </a:srgbClr>
          </a:solidFill>
          <a:ln w="12700" algn="ctr">
            <a:solidFill>
              <a:srgbClr val="30237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CN" altLang="zh-CN" kern="0">
              <a:solidFill>
                <a:sysClr val="windowText" lastClr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Group 71"/>
          <p:cNvGrpSpPr>
            <a:grpSpLocks/>
          </p:cNvGrpSpPr>
          <p:nvPr/>
        </p:nvGrpSpPr>
        <p:grpSpPr bwMode="auto">
          <a:xfrm>
            <a:off x="5159375" y="4173539"/>
            <a:ext cx="3240088" cy="1489075"/>
            <a:chOff x="3167" y="2697"/>
            <a:chExt cx="2041" cy="938"/>
          </a:xfrm>
        </p:grpSpPr>
        <p:grpSp>
          <p:nvGrpSpPr>
            <p:cNvPr id="69641" name="Group 58"/>
            <p:cNvGrpSpPr>
              <a:grpSpLocks/>
            </p:cNvGrpSpPr>
            <p:nvPr/>
          </p:nvGrpSpPr>
          <p:grpSpPr bwMode="auto">
            <a:xfrm>
              <a:off x="3693" y="2697"/>
              <a:ext cx="1515" cy="938"/>
              <a:chOff x="3749" y="2676"/>
              <a:chExt cx="1515" cy="938"/>
            </a:xfrm>
          </p:grpSpPr>
          <p:sp>
            <p:nvSpPr>
              <p:cNvPr id="16" name="Oval 39"/>
              <p:cNvSpPr>
                <a:spLocks noChangeArrowheads="1"/>
              </p:cNvSpPr>
              <p:nvPr/>
            </p:nvSpPr>
            <p:spPr bwMode="auto">
              <a:xfrm>
                <a:off x="3749" y="2676"/>
                <a:ext cx="1515" cy="938"/>
              </a:xfrm>
              <a:prstGeom prst="ellipse">
                <a:avLst/>
              </a:prstGeom>
              <a:noFill/>
              <a:ln w="381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7" name="AutoShape 27"/>
              <p:cNvSpPr>
                <a:spLocks noChangeArrowheads="1"/>
              </p:cNvSpPr>
              <p:nvPr/>
            </p:nvSpPr>
            <p:spPr bwMode="auto">
              <a:xfrm>
                <a:off x="4116" y="2965"/>
                <a:ext cx="227" cy="22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CCCCFF"/>
                  </a:gs>
                  <a:gs pos="100000">
                    <a:srgbClr val="9090B5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0" name="Text Box 33"/>
              <p:cNvSpPr txBox="1">
                <a:spLocks noChangeArrowheads="1"/>
              </p:cNvSpPr>
              <p:nvPr/>
            </p:nvSpPr>
            <p:spPr bwMode="auto">
              <a:xfrm>
                <a:off x="4386" y="2919"/>
                <a:ext cx="343" cy="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egoe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egoe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egoe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egoe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egoe" pitchFamily="34" charset="0"/>
                  </a:defRPr>
                </a:lvl5pPr>
                <a:lvl6pPr marL="2514600" indent="-228600" algn="ctr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egoe" pitchFamily="34" charset="0"/>
                  </a:defRPr>
                </a:lvl6pPr>
                <a:lvl7pPr marL="2971800" indent="-228600" algn="ctr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egoe" pitchFamily="34" charset="0"/>
                  </a:defRPr>
                </a:lvl7pPr>
                <a:lvl8pPr marL="3429000" indent="-228600" algn="ctr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egoe" pitchFamily="34" charset="0"/>
                  </a:defRPr>
                </a:lvl8pPr>
                <a:lvl9pPr marL="3886200" indent="-228600" algn="ctr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egoe" pitchFamily="34" charset="0"/>
                  </a:defRPr>
                </a:lvl9pPr>
              </a:lstStyle>
              <a:p>
                <a:pPr hangingPunct="1">
                  <a:lnSpc>
                    <a:spcPct val="90000"/>
                  </a:lnSpc>
                  <a:defRPr/>
                </a:pPr>
                <a:r>
                  <a:rPr kumimoji="1" lang="zh-CN" altLang="en-US" sz="1400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  <a:cs typeface="Times New Roman" pitchFamily="18" charset="0"/>
                    <a:sym typeface="Wingdings" pitchFamily="2" charset="2"/>
                  </a:rPr>
                  <a:t>查询</a:t>
                </a:r>
                <a:endParaRPr kumimoji="1" lang="en-US" altLang="zh-CN" sz="1800" kern="0" dirty="0">
                  <a:solidFill>
                    <a:srgbClr val="FFFFFF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itchFamily="18" charset="0"/>
                  <a:sym typeface="Wingdings" pitchFamily="2" charset="2"/>
                </a:endParaRPr>
              </a:p>
            </p:txBody>
          </p:sp>
          <p:sp>
            <p:nvSpPr>
              <p:cNvPr id="23" name="Text Box 40"/>
              <p:cNvSpPr txBox="1">
                <a:spLocks noChangeArrowheads="1"/>
              </p:cNvSpPr>
              <p:nvPr/>
            </p:nvSpPr>
            <p:spPr bwMode="auto">
              <a:xfrm>
                <a:off x="4177" y="2729"/>
                <a:ext cx="698" cy="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egoe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egoe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egoe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egoe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egoe" pitchFamily="34" charset="0"/>
                  </a:defRPr>
                </a:lvl5pPr>
                <a:lvl6pPr marL="2514600" indent="-228600" algn="ctr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egoe" pitchFamily="34" charset="0"/>
                  </a:defRPr>
                </a:lvl6pPr>
                <a:lvl7pPr marL="2971800" indent="-228600" algn="ctr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egoe" pitchFamily="34" charset="0"/>
                  </a:defRPr>
                </a:lvl7pPr>
                <a:lvl8pPr marL="3429000" indent="-228600" algn="ctr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egoe" pitchFamily="34" charset="0"/>
                  </a:defRPr>
                </a:lvl8pPr>
                <a:lvl9pPr marL="3886200" indent="-228600" algn="ctr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egoe" pitchFamily="34" charset="0"/>
                  </a:defRPr>
                </a:lvl9pPr>
              </a:lstStyle>
              <a:p>
                <a:pPr hangingPunct="1">
                  <a:lnSpc>
                    <a:spcPct val="90000"/>
                  </a:lnSpc>
                  <a:defRPr/>
                </a:pPr>
                <a:r>
                  <a:rPr kumimoji="1" lang="zh-CN" altLang="en-US" sz="1800" kern="0" dirty="0">
                    <a:solidFill>
                      <a:srgbClr val="F7E993"/>
                    </a:solidFill>
                    <a:latin typeface="微软雅黑" pitchFamily="34" charset="-122"/>
                    <a:ea typeface="微软雅黑" pitchFamily="34" charset="-122"/>
                    <a:cs typeface="Times New Roman" pitchFamily="18" charset="0"/>
                    <a:sym typeface="Wingdings" pitchFamily="2" charset="2"/>
                  </a:rPr>
                  <a:t>读者需求</a:t>
                </a:r>
                <a:endParaRPr kumimoji="1" lang="en-US" altLang="zh-CN" sz="1600" kern="0" dirty="0">
                  <a:solidFill>
                    <a:srgbClr val="FFFFFF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itchFamily="18" charset="0"/>
                  <a:sym typeface="Wingdings" pitchFamily="2" charset="2"/>
                </a:endParaRPr>
              </a:p>
            </p:txBody>
          </p:sp>
        </p:grpSp>
        <p:cxnSp>
          <p:nvCxnSpPr>
            <p:cNvPr id="69642" name="AutoShape 62"/>
            <p:cNvCxnSpPr>
              <a:cxnSpLocks noChangeShapeType="1"/>
            </p:cNvCxnSpPr>
            <p:nvPr/>
          </p:nvCxnSpPr>
          <p:spPr bwMode="auto">
            <a:xfrm rot="10800000">
              <a:off x="3167" y="3051"/>
              <a:ext cx="454" cy="157"/>
            </a:xfrm>
            <a:prstGeom prst="bentConnector3">
              <a:avLst>
                <a:gd name="adj1" fmla="val 50000"/>
              </a:avLst>
            </a:prstGeom>
            <a:noFill/>
            <a:ln w="38100" algn="ctr">
              <a:solidFill>
                <a:srgbClr val="FFFF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5" name="AutoShape 4"/>
          <p:cNvSpPr>
            <a:spLocks noChangeArrowheads="1"/>
          </p:cNvSpPr>
          <p:nvPr/>
        </p:nvSpPr>
        <p:spPr bwMode="auto">
          <a:xfrm>
            <a:off x="3273426" y="4149726"/>
            <a:ext cx="1776413" cy="1776413"/>
          </a:xfrm>
          <a:prstGeom prst="cube">
            <a:avLst>
              <a:gd name="adj" fmla="val 25000"/>
            </a:avLst>
          </a:prstGeom>
          <a:solidFill>
            <a:srgbClr val="3366CC">
              <a:alpha val="70000"/>
            </a:srgbClr>
          </a:solidFill>
          <a:ln w="3175" algn="ctr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zh-CN" kern="0">
              <a:solidFill>
                <a:sysClr val="windowText" lastClr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9638" name="Text Box 40"/>
          <p:cNvSpPr txBox="1">
            <a:spLocks noChangeArrowheads="1"/>
          </p:cNvSpPr>
          <p:nvPr/>
        </p:nvSpPr>
        <p:spPr bwMode="auto">
          <a:xfrm>
            <a:off x="9144000" y="4522788"/>
            <a:ext cx="14160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kumimoji="1"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搜索部分</a:t>
            </a:r>
            <a:endParaRPr kumimoji="1" lang="en-US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</p:txBody>
      </p:sp>
      <p:sp>
        <p:nvSpPr>
          <p:cNvPr id="53" name="Text Box 40"/>
          <p:cNvSpPr txBox="1">
            <a:spLocks noChangeArrowheads="1"/>
          </p:cNvSpPr>
          <p:nvPr/>
        </p:nvSpPr>
        <p:spPr bwMode="auto">
          <a:xfrm>
            <a:off x="9144000" y="1401763"/>
            <a:ext cx="14160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9pPr>
          </a:lstStyle>
          <a:p>
            <a:pPr hangingPunct="1">
              <a:lnSpc>
                <a:spcPct val="90000"/>
              </a:lnSpc>
              <a:defRPr/>
            </a:pPr>
            <a:r>
              <a:rPr kumimoji="1" lang="zh-CN" altLang="en-US" sz="2400" b="1" kern="0" dirty="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  <a:sym typeface="Wingdings" pitchFamily="2" charset="2"/>
              </a:rPr>
              <a:t>服务部分</a:t>
            </a:r>
            <a:endParaRPr kumimoji="1" lang="en-US" altLang="zh-CN" sz="2400" b="1" kern="0" dirty="0">
              <a:solidFill>
                <a:srgbClr val="FF0000"/>
              </a:solidFill>
              <a:effectLst/>
              <a:latin typeface="微软雅黑" pitchFamily="34" charset="-122"/>
              <a:ea typeface="微软雅黑" pitchFamily="34" charset="-122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7901" y="4941889"/>
            <a:ext cx="1065213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0907">
              <a:defRPr/>
            </a:pPr>
            <a:r>
              <a:rPr lang="zh-CN" altLang="en-US" sz="28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百链</a:t>
            </a:r>
          </a:p>
        </p:txBody>
      </p:sp>
    </p:spTree>
    <p:extLst>
      <p:ext uri="{BB962C8B-B14F-4D97-AF65-F5344CB8AC3E}">
        <p14:creationId xmlns:p14="http://schemas.microsoft.com/office/powerpoint/2010/main" val="32198244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blackGray">
          <a:xfrm>
            <a:off x="1531938" y="1844675"/>
            <a:ext cx="9144000" cy="2520950"/>
          </a:xfrm>
          <a:prstGeom prst="rect">
            <a:avLst/>
          </a:prstGeom>
          <a:gradFill rotWithShape="1">
            <a:gsLst>
              <a:gs pos="0">
                <a:srgbClr val="000000">
                  <a:alpha val="39999"/>
                </a:srgbClr>
              </a:gs>
              <a:gs pos="100000">
                <a:srgbClr val="000000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1554480"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                         </a:t>
            </a:r>
            <a:r>
              <a:rPr lang="en-US" altLang="zh-CN" sz="28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4.7</a:t>
            </a:r>
            <a:r>
              <a:rPr lang="zh-CN" altLang="en-US" sz="28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亿条元数据数据库</a:t>
            </a:r>
            <a:endParaRPr lang="en-US" altLang="zh-CN" sz="28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                 </a:t>
            </a:r>
            <a:r>
              <a:rPr lang="zh-CN" altLang="en-US" sz="28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每篇文章的馆藏信息</a:t>
            </a:r>
            <a:endParaRPr lang="en-US" altLang="zh-CN" sz="2800" kern="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                 </a:t>
            </a:r>
            <a:r>
              <a:rPr lang="zh-CN" altLang="en-US" sz="28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每篇文章在数据库的链接地址</a:t>
            </a:r>
            <a:endParaRPr lang="en-US" altLang="zh-CN" sz="2800" kern="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                 </a:t>
            </a:r>
            <a:r>
              <a:rPr lang="zh-CN" altLang="en-US" sz="28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图书馆云服务架构</a:t>
            </a:r>
            <a:endParaRPr lang="en-US" altLang="zh-CN" sz="3200" kern="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0659" name="Rectangle 3"/>
          <p:cNvSpPr txBox="1">
            <a:spLocks noChangeArrowheads="1"/>
          </p:cNvSpPr>
          <p:nvPr/>
        </p:nvSpPr>
        <p:spPr bwMode="auto">
          <a:xfrm>
            <a:off x="1808164" y="477838"/>
            <a:ext cx="7096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562" tIns="46038" rIns="182562" bIns="4603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百链是什么？</a:t>
            </a:r>
            <a:endParaRPr lang="en-US" altLang="zh-CN" sz="2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8183563" y="3686176"/>
            <a:ext cx="2525712" cy="3171825"/>
            <a:chOff x="6660233" y="3686929"/>
            <a:chExt cx="2525291" cy="3171071"/>
          </a:xfrm>
        </p:grpSpPr>
        <p:sp>
          <p:nvSpPr>
            <p:cNvPr id="18" name="Rectangle 4"/>
            <p:cNvSpPr>
              <a:spLocks noChangeArrowheads="1"/>
            </p:cNvSpPr>
            <p:nvPr/>
          </p:nvSpPr>
          <p:spPr bwMode="blackGray">
            <a:xfrm rot="16200000">
              <a:off x="6316709" y="4030453"/>
              <a:ext cx="3171071" cy="2484023"/>
            </a:xfrm>
            <a:prstGeom prst="rect">
              <a:avLst/>
            </a:prstGeom>
            <a:gradFill rotWithShape="1">
              <a:gsLst>
                <a:gs pos="0">
                  <a:srgbClr val="000000">
                    <a:alpha val="39999"/>
                  </a:srgbClr>
                </a:gs>
                <a:gs pos="100000">
                  <a:srgbClr val="000000">
                    <a:gamma/>
                    <a:tint val="0"/>
                    <a:invGamma/>
                    <a:alpha val="0"/>
                  </a:srgbClr>
                </a:gs>
              </a:gsLst>
              <a:lin ang="0" scaled="1"/>
            </a:gradFill>
            <a:ln w="12700" algn="ctr">
              <a:noFill/>
              <a:miter lim="800000"/>
              <a:headEnd/>
              <a:tailEnd/>
            </a:ln>
            <a:effectLst/>
          </p:spPr>
          <p:txBody>
            <a:bodyPr lIns="1554480" anchor="ctr"/>
            <a:lstStyle/>
            <a:p>
              <a:pPr>
                <a:lnSpc>
                  <a:spcPct val="150000"/>
                </a:lnSpc>
                <a:defRPr/>
              </a:pPr>
              <a:endParaRPr lang="en-US" altLang="zh-CN" sz="32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" name="AutoShape 6"/>
            <p:cNvSpPr>
              <a:spLocks noChangeArrowheads="1"/>
            </p:cNvSpPr>
            <p:nvPr/>
          </p:nvSpPr>
          <p:spPr bwMode="gray">
            <a:xfrm rot="16200000" flipV="1">
              <a:off x="7721348" y="5493849"/>
              <a:ext cx="1345880" cy="519026"/>
            </a:xfrm>
            <a:prstGeom prst="cube">
              <a:avLst>
                <a:gd name="adj" fmla="val 23792"/>
              </a:avLst>
            </a:prstGeom>
            <a:gradFill rotWithShape="1">
              <a:gsLst>
                <a:gs pos="0">
                  <a:srgbClr val="CE5F0C"/>
                </a:gs>
                <a:gs pos="100000">
                  <a:srgbClr val="CE5F0C">
                    <a:gamma/>
                    <a:shade val="34902"/>
                    <a:invGamma/>
                    <a:alpha val="7000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9pPr>
            </a:lstStyle>
            <a:p>
              <a:pPr defTabSz="9109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gray">
            <a:xfrm rot="16200000" flipV="1">
              <a:off x="8033217" y="4626487"/>
              <a:ext cx="722141" cy="519026"/>
            </a:xfrm>
            <a:prstGeom prst="cube">
              <a:avLst>
                <a:gd name="adj" fmla="val 23792"/>
              </a:avLst>
            </a:prstGeom>
            <a:gradFill rotWithShape="1">
              <a:gsLst>
                <a:gs pos="0">
                  <a:srgbClr val="93A719">
                    <a:gamma/>
                    <a:shade val="46275"/>
                    <a:invGamma/>
                  </a:srgbClr>
                </a:gs>
                <a:gs pos="100000">
                  <a:srgbClr val="93A71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9pPr>
            </a:lstStyle>
            <a:p>
              <a:pPr defTabSz="9109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8" name="AutoShape 12"/>
            <p:cNvSpPr>
              <a:spLocks noChangeArrowheads="1"/>
            </p:cNvSpPr>
            <p:nvPr/>
          </p:nvSpPr>
          <p:spPr bwMode="gray">
            <a:xfrm rot="16200000" flipV="1">
              <a:off x="7126104" y="5927134"/>
              <a:ext cx="503118" cy="504741"/>
            </a:xfrm>
            <a:prstGeom prst="cube">
              <a:avLst>
                <a:gd name="adj" fmla="val 23792"/>
              </a:avLst>
            </a:prstGeom>
            <a:gradFill rotWithShape="1">
              <a:gsLst>
                <a:gs pos="0">
                  <a:srgbClr val="CE5F0C"/>
                </a:gs>
                <a:gs pos="100000">
                  <a:srgbClr val="CE5F0C">
                    <a:gamma/>
                    <a:shade val="34902"/>
                    <a:invGamma/>
                    <a:alpha val="7000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9pPr>
            </a:lstStyle>
            <a:p>
              <a:pPr defTabSz="9109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9" name="AutoShape 13"/>
            <p:cNvSpPr>
              <a:spLocks noChangeArrowheads="1"/>
            </p:cNvSpPr>
            <p:nvPr/>
          </p:nvSpPr>
          <p:spPr bwMode="gray">
            <a:xfrm rot="16200000" flipV="1">
              <a:off x="7149911" y="5570033"/>
              <a:ext cx="460266" cy="499979"/>
            </a:xfrm>
            <a:prstGeom prst="cube">
              <a:avLst>
                <a:gd name="adj" fmla="val 23792"/>
              </a:avLst>
            </a:prstGeom>
            <a:gradFill rotWithShape="1">
              <a:gsLst>
                <a:gs pos="0">
                  <a:srgbClr val="93A719">
                    <a:gamma/>
                    <a:shade val="34902"/>
                    <a:invGamma/>
                  </a:srgbClr>
                </a:gs>
                <a:gs pos="100000">
                  <a:srgbClr val="93A71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9pPr>
            </a:lstStyle>
            <a:p>
              <a:pPr defTabSz="9109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gray">
            <a:xfrm flipH="1">
              <a:off x="7018246" y="4848899"/>
              <a:ext cx="1586202" cy="812349"/>
            </a:xfrm>
            <a:custGeom>
              <a:avLst/>
              <a:gdLst>
                <a:gd name="T0" fmla="*/ 206673 w 1755"/>
                <a:gd name="T1" fmla="*/ 495704 h 1413"/>
                <a:gd name="T2" fmla="*/ 940365 w 1755"/>
                <a:gd name="T3" fmla="*/ 1626530 h 1413"/>
                <a:gd name="T4" fmla="*/ 2164905 w 1755"/>
                <a:gd name="T5" fmla="*/ 1673002 h 1413"/>
                <a:gd name="T6" fmla="*/ 3022600 w 1755"/>
                <a:gd name="T7" fmla="*/ 2432050 h 1413"/>
                <a:gd name="T8" fmla="*/ 2216574 w 1755"/>
                <a:gd name="T9" fmla="*/ 1590385 h 1413"/>
                <a:gd name="T10" fmla="*/ 1033368 w 1755"/>
                <a:gd name="T11" fmla="*/ 1492277 h 1413"/>
                <a:gd name="T12" fmla="*/ 408180 w 1755"/>
                <a:gd name="T13" fmla="*/ 361451 h 1413"/>
                <a:gd name="T14" fmla="*/ 609687 w 1755"/>
                <a:gd name="T15" fmla="*/ 222034 h 1413"/>
                <a:gd name="T16" fmla="*/ 10334 w 1755"/>
                <a:gd name="T17" fmla="*/ 0 h 1413"/>
                <a:gd name="T18" fmla="*/ 0 w 1755"/>
                <a:gd name="T19" fmla="*/ 676430 h 1413"/>
                <a:gd name="T20" fmla="*/ 206673 w 1755"/>
                <a:gd name="T21" fmla="*/ 495704 h 14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55"/>
                <a:gd name="T34" fmla="*/ 0 h 1413"/>
                <a:gd name="T35" fmla="*/ 1755 w 1755"/>
                <a:gd name="T36" fmla="*/ 1413 h 14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55" h="1413">
                  <a:moveTo>
                    <a:pt x="120" y="288"/>
                  </a:moveTo>
                  <a:lnTo>
                    <a:pt x="546" y="945"/>
                  </a:lnTo>
                  <a:lnTo>
                    <a:pt x="1257" y="972"/>
                  </a:lnTo>
                  <a:lnTo>
                    <a:pt x="1755" y="1413"/>
                  </a:lnTo>
                  <a:lnTo>
                    <a:pt x="1287" y="924"/>
                  </a:lnTo>
                  <a:lnTo>
                    <a:pt x="600" y="867"/>
                  </a:lnTo>
                  <a:lnTo>
                    <a:pt x="237" y="210"/>
                  </a:lnTo>
                  <a:lnTo>
                    <a:pt x="354" y="129"/>
                  </a:lnTo>
                  <a:lnTo>
                    <a:pt x="6" y="0"/>
                  </a:lnTo>
                  <a:lnTo>
                    <a:pt x="0" y="393"/>
                  </a:lnTo>
                  <a:lnTo>
                    <a:pt x="120" y="288"/>
                  </a:ln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isometricRightUp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9pPr>
            </a:lstStyle>
            <a:p>
              <a:pPr defTabSz="9109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2" name="TextBox 37"/>
            <p:cNvSpPr txBox="1"/>
            <p:nvPr/>
          </p:nvSpPr>
          <p:spPr>
            <a:xfrm>
              <a:off x="6940133" y="6396335"/>
              <a:ext cx="800219" cy="338554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9pPr>
            </a:lstStyle>
            <a:p>
              <a:pPr defTabSz="910907"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单个馆</a:t>
              </a:r>
            </a:p>
          </p:txBody>
        </p:sp>
        <p:sp>
          <p:nvSpPr>
            <p:cNvPr id="13" name="TextBox 38"/>
            <p:cNvSpPr txBox="1"/>
            <p:nvPr/>
          </p:nvSpPr>
          <p:spPr>
            <a:xfrm>
              <a:off x="6909549" y="4994012"/>
              <a:ext cx="902811" cy="52322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9pPr>
            </a:lstStyle>
            <a:p>
              <a:pPr defTabSz="910907"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资源量</a:t>
              </a:r>
              <a:endParaRPr lang="en-US" altLang="zh-CN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defTabSz="910907"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非常有限</a:t>
              </a:r>
            </a:p>
          </p:txBody>
        </p:sp>
        <p:sp>
          <p:nvSpPr>
            <p:cNvPr id="14" name="TextBox 39"/>
            <p:cNvSpPr txBox="1"/>
            <p:nvPr/>
          </p:nvSpPr>
          <p:spPr>
            <a:xfrm>
              <a:off x="8100392" y="6417312"/>
              <a:ext cx="543739" cy="30777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黑体" pitchFamily="2" charset="-122"/>
                  <a:cs typeface="+mn-cs"/>
                </a:defRPr>
              </a:lvl9pPr>
            </a:lstStyle>
            <a:p>
              <a:pPr defTabSz="910907"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百链</a:t>
              </a:r>
            </a:p>
          </p:txBody>
        </p:sp>
        <p:sp>
          <p:nvSpPr>
            <p:cNvPr id="70672" name="TextBox 40"/>
            <p:cNvSpPr txBox="1">
              <a:spLocks noChangeArrowheads="1"/>
            </p:cNvSpPr>
            <p:nvPr/>
          </p:nvSpPr>
          <p:spPr bwMode="auto">
            <a:xfrm>
              <a:off x="7830887" y="4202887"/>
              <a:ext cx="1354637" cy="307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096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096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096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096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4.7</a:t>
              </a: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亿条元数据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919289" y="2060576"/>
            <a:ext cx="11525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0907">
              <a:defRPr/>
            </a:pPr>
            <a:r>
              <a:rPr lang="zh-CN" altLang="en-US" sz="2800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百 链</a:t>
            </a:r>
          </a:p>
        </p:txBody>
      </p:sp>
    </p:spTree>
    <p:extLst>
      <p:ext uri="{BB962C8B-B14F-4D97-AF65-F5344CB8AC3E}">
        <p14:creationId xmlns:p14="http://schemas.microsoft.com/office/powerpoint/2010/main" val="30411164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​​ 18"/>
          <p:cNvCxnSpPr/>
          <p:nvPr/>
        </p:nvCxnSpPr>
        <p:spPr>
          <a:xfrm flipV="1">
            <a:off x="1343025" y="3429000"/>
            <a:ext cx="9429750" cy="1588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angle 45"/>
          <p:cNvSpPr>
            <a:spLocks noChangeArrowheads="1"/>
          </p:cNvSpPr>
          <p:nvPr/>
        </p:nvSpPr>
        <p:spPr bwMode="invGray">
          <a:xfrm>
            <a:off x="1524000" y="3245128"/>
            <a:ext cx="9144000" cy="369332"/>
          </a:xfrm>
          <a:prstGeom prst="rect">
            <a:avLst/>
          </a:prstGeom>
          <a:solidFill>
            <a:srgbClr val="000000">
              <a:alpha val="30000"/>
            </a:srgbClr>
          </a:solidFill>
          <a:ln w="12700" algn="ctr">
            <a:solidFill>
              <a:srgbClr val="30237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CN" altLang="zh-CN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Oval 39"/>
          <p:cNvSpPr>
            <a:spLocks noChangeArrowheads="1"/>
          </p:cNvSpPr>
          <p:nvPr/>
        </p:nvSpPr>
        <p:spPr bwMode="auto">
          <a:xfrm>
            <a:off x="5994401" y="4173539"/>
            <a:ext cx="2405063" cy="1489075"/>
          </a:xfrm>
          <a:prstGeom prst="ellipse">
            <a:avLst/>
          </a:prstGeom>
          <a:noFill/>
          <a:ln w="38100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zh-CN" kern="0">
              <a:solidFill>
                <a:sysClr val="windowText" lastClr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AutoShape 27"/>
          <p:cNvSpPr>
            <a:spLocks noChangeArrowheads="1"/>
          </p:cNvSpPr>
          <p:nvPr/>
        </p:nvSpPr>
        <p:spPr bwMode="auto">
          <a:xfrm>
            <a:off x="6577013" y="4632326"/>
            <a:ext cx="360362" cy="360363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CCCCFF"/>
              </a:gs>
              <a:gs pos="100000">
                <a:srgbClr val="9090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zh-CN" kern="0">
              <a:solidFill>
                <a:sysClr val="windowText" lastClr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AutoShape 28"/>
          <p:cNvSpPr>
            <a:spLocks noChangeArrowheads="1"/>
          </p:cNvSpPr>
          <p:nvPr/>
        </p:nvSpPr>
        <p:spPr bwMode="auto">
          <a:xfrm>
            <a:off x="6740526" y="4840288"/>
            <a:ext cx="360363" cy="360362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CCCCFF"/>
              </a:gs>
              <a:gs pos="100000">
                <a:srgbClr val="9090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zh-CN" kern="0">
              <a:solidFill>
                <a:sysClr val="windowText" lastClr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 Box 33"/>
          <p:cNvSpPr txBox="1">
            <a:spLocks noChangeArrowheads="1"/>
          </p:cNvSpPr>
          <p:nvPr/>
        </p:nvSpPr>
        <p:spPr bwMode="auto">
          <a:xfrm>
            <a:off x="7005638" y="4559300"/>
            <a:ext cx="5445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9pPr>
          </a:lstStyle>
          <a:p>
            <a:pPr hangingPunct="1">
              <a:lnSpc>
                <a:spcPct val="90000"/>
              </a:lnSpc>
              <a:defRPr/>
            </a:pPr>
            <a:r>
              <a:rPr kumimoji="1" lang="zh-CN" altLang="en-US" sz="1400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  <a:sym typeface="Wingdings" pitchFamily="2" charset="2"/>
              </a:rPr>
              <a:t>查询</a:t>
            </a:r>
            <a:endParaRPr kumimoji="1" lang="en-US" altLang="zh-CN" sz="1800" kern="0" dirty="0">
              <a:solidFill>
                <a:srgbClr val="FFFFFF"/>
              </a:solidFill>
              <a:effectLst/>
              <a:latin typeface="微软雅黑" pitchFamily="34" charset="-122"/>
              <a:ea typeface="微软雅黑" pitchFamily="34" charset="-122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1" name="Text Box 34"/>
          <p:cNvSpPr txBox="1">
            <a:spLocks noChangeArrowheads="1"/>
          </p:cNvSpPr>
          <p:nvPr/>
        </p:nvSpPr>
        <p:spPr bwMode="auto">
          <a:xfrm>
            <a:off x="7146926" y="4775200"/>
            <a:ext cx="5445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9pPr>
          </a:lstStyle>
          <a:p>
            <a:pPr hangingPunct="1">
              <a:lnSpc>
                <a:spcPct val="90000"/>
              </a:lnSpc>
              <a:defRPr/>
            </a:pPr>
            <a:r>
              <a:rPr kumimoji="1" lang="zh-CN" altLang="en-US" sz="1400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  <a:sym typeface="Wingdings" pitchFamily="2" charset="2"/>
              </a:rPr>
              <a:t>获取</a:t>
            </a:r>
            <a:endParaRPr kumimoji="1" lang="en-US" altLang="zh-CN" sz="1800" kern="0" dirty="0">
              <a:solidFill>
                <a:srgbClr val="FFFFFF"/>
              </a:solidFill>
              <a:effectLst/>
              <a:latin typeface="微软雅黑" pitchFamily="34" charset="-122"/>
              <a:ea typeface="微软雅黑" pitchFamily="34" charset="-122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3" name="Text Box 40"/>
          <p:cNvSpPr txBox="1">
            <a:spLocks noChangeArrowheads="1"/>
          </p:cNvSpPr>
          <p:nvPr/>
        </p:nvSpPr>
        <p:spPr bwMode="auto">
          <a:xfrm>
            <a:off x="6673851" y="4257676"/>
            <a:ext cx="11080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9pPr>
          </a:lstStyle>
          <a:p>
            <a:pPr hangingPunct="1">
              <a:lnSpc>
                <a:spcPct val="90000"/>
              </a:lnSpc>
              <a:defRPr/>
            </a:pPr>
            <a:r>
              <a:rPr kumimoji="1" lang="zh-CN" altLang="en-US" sz="1800" kern="0" dirty="0">
                <a:solidFill>
                  <a:srgbClr val="F7E993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  <a:sym typeface="Wingdings" pitchFamily="2" charset="2"/>
              </a:rPr>
              <a:t>读者需求</a:t>
            </a:r>
            <a:endParaRPr kumimoji="1" lang="en-US" altLang="zh-CN" sz="1600" kern="0" dirty="0">
              <a:solidFill>
                <a:srgbClr val="FFFFFF"/>
              </a:solidFill>
              <a:effectLst/>
              <a:latin typeface="微软雅黑" pitchFamily="34" charset="-122"/>
              <a:ea typeface="微软雅黑" pitchFamily="34" charset="-122"/>
              <a:cs typeface="Times New Roman" pitchFamily="18" charset="0"/>
              <a:sym typeface="Wingdings" pitchFamily="2" charset="2"/>
            </a:endParaRPr>
          </a:p>
        </p:txBody>
      </p:sp>
      <p:cxnSp>
        <p:nvCxnSpPr>
          <p:cNvPr id="71690" name="AutoShape 62"/>
          <p:cNvCxnSpPr>
            <a:cxnSpLocks noChangeShapeType="1"/>
          </p:cNvCxnSpPr>
          <p:nvPr/>
        </p:nvCxnSpPr>
        <p:spPr bwMode="auto">
          <a:xfrm rot="10800000">
            <a:off x="5159376" y="4735514"/>
            <a:ext cx="720725" cy="249237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FFFF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AutoShape 4"/>
          <p:cNvSpPr>
            <a:spLocks noChangeArrowheads="1"/>
          </p:cNvSpPr>
          <p:nvPr/>
        </p:nvSpPr>
        <p:spPr bwMode="auto">
          <a:xfrm>
            <a:off x="3273426" y="4149726"/>
            <a:ext cx="1776413" cy="1776413"/>
          </a:xfrm>
          <a:prstGeom prst="cube">
            <a:avLst>
              <a:gd name="adj" fmla="val 25000"/>
            </a:avLst>
          </a:prstGeom>
          <a:solidFill>
            <a:srgbClr val="3366CC">
              <a:alpha val="70000"/>
            </a:srgbClr>
          </a:solidFill>
          <a:ln w="3175" algn="ctr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zh-CN" kern="0">
              <a:solidFill>
                <a:sysClr val="windowText" lastClr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1924051" y="1692275"/>
            <a:ext cx="2405063" cy="2457450"/>
            <a:chOff x="252" y="2920"/>
            <a:chExt cx="1515" cy="1548"/>
          </a:xfrm>
        </p:grpSpPr>
        <p:grpSp>
          <p:nvGrpSpPr>
            <p:cNvPr id="71719" name="Group 60"/>
            <p:cNvGrpSpPr>
              <a:grpSpLocks/>
            </p:cNvGrpSpPr>
            <p:nvPr/>
          </p:nvGrpSpPr>
          <p:grpSpPr bwMode="auto">
            <a:xfrm>
              <a:off x="252" y="2920"/>
              <a:ext cx="1515" cy="938"/>
              <a:chOff x="325" y="2578"/>
              <a:chExt cx="1515" cy="938"/>
            </a:xfrm>
          </p:grpSpPr>
          <p:sp>
            <p:nvSpPr>
              <p:cNvPr id="30" name="Oval 49"/>
              <p:cNvSpPr>
                <a:spLocks noChangeArrowheads="1"/>
              </p:cNvSpPr>
              <p:nvPr/>
            </p:nvSpPr>
            <p:spPr bwMode="auto">
              <a:xfrm>
                <a:off x="325" y="2578"/>
                <a:ext cx="1515" cy="938"/>
              </a:xfrm>
              <a:prstGeom prst="ellipse">
                <a:avLst/>
              </a:prstGeom>
              <a:noFill/>
              <a:ln w="381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1" name="AutoShape 44"/>
              <p:cNvSpPr>
                <a:spLocks noChangeArrowheads="1"/>
              </p:cNvSpPr>
              <p:nvPr/>
            </p:nvSpPr>
            <p:spPr bwMode="auto">
              <a:xfrm>
                <a:off x="458" y="2971"/>
                <a:ext cx="227" cy="22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CCCCFF"/>
                  </a:gs>
                  <a:gs pos="100000">
                    <a:srgbClr val="9090B5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2" name="AutoShape 45"/>
              <p:cNvSpPr>
                <a:spLocks noChangeArrowheads="1"/>
              </p:cNvSpPr>
              <p:nvPr/>
            </p:nvSpPr>
            <p:spPr bwMode="auto">
              <a:xfrm>
                <a:off x="568" y="3116"/>
                <a:ext cx="227" cy="227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CCCCFF"/>
                  </a:gs>
                  <a:gs pos="100000">
                    <a:srgbClr val="9090B5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3" name="Text Box 47"/>
              <p:cNvSpPr txBox="1">
                <a:spLocks noChangeArrowheads="1"/>
              </p:cNvSpPr>
              <p:nvPr/>
            </p:nvSpPr>
            <p:spPr bwMode="auto">
              <a:xfrm>
                <a:off x="714" y="2925"/>
                <a:ext cx="795" cy="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egoe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egoe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egoe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egoe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egoe" pitchFamily="34" charset="0"/>
                  </a:defRPr>
                </a:lvl5pPr>
                <a:lvl6pPr marL="2514600" indent="-228600" algn="ctr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egoe" pitchFamily="34" charset="0"/>
                  </a:defRPr>
                </a:lvl6pPr>
                <a:lvl7pPr marL="2971800" indent="-228600" algn="ctr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egoe" pitchFamily="34" charset="0"/>
                  </a:defRPr>
                </a:lvl7pPr>
                <a:lvl8pPr marL="3429000" indent="-228600" algn="ctr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egoe" pitchFamily="34" charset="0"/>
                  </a:defRPr>
                </a:lvl8pPr>
                <a:lvl9pPr marL="3886200" indent="-228600" algn="ctr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egoe" pitchFamily="34" charset="0"/>
                  </a:defRPr>
                </a:lvl9pPr>
              </a:lstStyle>
              <a:p>
                <a:pPr hangingPunct="1">
                  <a:lnSpc>
                    <a:spcPct val="90000"/>
                  </a:lnSpc>
                  <a:defRPr/>
                </a:pPr>
                <a:r>
                  <a:rPr kumimoji="1" lang="zh-CN" altLang="en-US" sz="1400" kern="0" dirty="0">
                    <a:solidFill>
                      <a:srgbClr val="FFFFFF"/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itchFamily="18" charset="0"/>
                    <a:sym typeface="Wingdings" pitchFamily="2" charset="2"/>
                  </a:rPr>
                  <a:t>本馆馆藏资源</a:t>
                </a:r>
                <a:endParaRPr kumimoji="1" lang="en-US" altLang="zh-CN" sz="1400" kern="0" dirty="0">
                  <a:solidFill>
                    <a:srgbClr val="FFFFFF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itchFamily="18" charset="0"/>
                  <a:sym typeface="Wingdings" pitchFamily="2" charset="2"/>
                </a:endParaRPr>
              </a:p>
            </p:txBody>
          </p:sp>
          <p:sp>
            <p:nvSpPr>
              <p:cNvPr id="71725" name="Text Box 48"/>
              <p:cNvSpPr txBox="1">
                <a:spLocks noChangeArrowheads="1"/>
              </p:cNvSpPr>
              <p:nvPr/>
            </p:nvSpPr>
            <p:spPr bwMode="auto">
              <a:xfrm>
                <a:off x="838" y="3077"/>
                <a:ext cx="795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0"/>
                  </a:spcBef>
                  <a:buNone/>
                </a:pPr>
                <a:r>
                  <a:rPr lang="zh-CN" altLang="en-US" sz="14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Wingdings" panose="05000000000000000000" pitchFamily="2" charset="2"/>
                  </a:rPr>
                  <a:t>本馆电子资源</a:t>
                </a:r>
                <a:endParaRPr kumimoji="1"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Wingdings" panose="05000000000000000000" pitchFamily="2" charset="2"/>
                </a:endParaRPr>
              </a:p>
            </p:txBody>
          </p:sp>
          <p:sp>
            <p:nvSpPr>
              <p:cNvPr id="35" name="Text Box 50"/>
              <p:cNvSpPr txBox="1">
                <a:spLocks noChangeArrowheads="1"/>
              </p:cNvSpPr>
              <p:nvPr/>
            </p:nvSpPr>
            <p:spPr bwMode="auto">
              <a:xfrm>
                <a:off x="693" y="2646"/>
                <a:ext cx="698" cy="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egoe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egoe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egoe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egoe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egoe" pitchFamily="34" charset="0"/>
                  </a:defRPr>
                </a:lvl5pPr>
                <a:lvl6pPr marL="2514600" indent="-228600" algn="ctr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egoe" pitchFamily="34" charset="0"/>
                  </a:defRPr>
                </a:lvl6pPr>
                <a:lvl7pPr marL="2971800" indent="-228600" algn="ctr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egoe" pitchFamily="34" charset="0"/>
                  </a:defRPr>
                </a:lvl7pPr>
                <a:lvl8pPr marL="3429000" indent="-228600" algn="ctr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egoe" pitchFamily="34" charset="0"/>
                  </a:defRPr>
                </a:lvl8pPr>
                <a:lvl9pPr marL="3886200" indent="-228600" algn="ctr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egoe" pitchFamily="34" charset="0"/>
                  </a:defRPr>
                </a:lvl9pPr>
              </a:lstStyle>
              <a:p>
                <a:pPr hangingPunct="1">
                  <a:lnSpc>
                    <a:spcPct val="90000"/>
                  </a:lnSpc>
                  <a:defRPr/>
                </a:pPr>
                <a:r>
                  <a:rPr kumimoji="1" lang="zh-CN" altLang="en-US" sz="1800" kern="0" dirty="0">
                    <a:solidFill>
                      <a:srgbClr val="F7E993"/>
                    </a:solidFill>
                    <a:latin typeface="微软雅黑" pitchFamily="34" charset="-122"/>
                    <a:ea typeface="微软雅黑" pitchFamily="34" charset="-122"/>
                    <a:cs typeface="Times New Roman" pitchFamily="18" charset="0"/>
                    <a:sym typeface="Wingdings" pitchFamily="2" charset="2"/>
                  </a:rPr>
                  <a:t>本馆资源</a:t>
                </a:r>
                <a:endParaRPr kumimoji="1" lang="en-US" altLang="zh-CN" sz="1600" kern="0" dirty="0">
                  <a:solidFill>
                    <a:srgbClr val="FFFFFF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itchFamily="18" charset="0"/>
                  <a:sym typeface="Wingdings" pitchFamily="2" charset="2"/>
                </a:endParaRPr>
              </a:p>
            </p:txBody>
          </p:sp>
        </p:grpSp>
        <p:cxnSp>
          <p:nvCxnSpPr>
            <p:cNvPr id="29" name="AutoShape 63"/>
            <p:cNvCxnSpPr>
              <a:cxnSpLocks noChangeShapeType="1"/>
            </p:cNvCxnSpPr>
            <p:nvPr/>
          </p:nvCxnSpPr>
          <p:spPr bwMode="auto">
            <a:xfrm rot="16200000" flipH="1">
              <a:off x="950" y="4044"/>
              <a:ext cx="576" cy="272"/>
            </a:xfrm>
            <a:prstGeom prst="bentConnector3">
              <a:avLst>
                <a:gd name="adj1" fmla="val 50000"/>
              </a:avLst>
            </a:prstGeom>
            <a:ln>
              <a:headEnd/>
              <a:tailEnd type="triangle" w="med" len="med"/>
            </a:ln>
            <a:ex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4" name="组合 21"/>
          <p:cNvGrpSpPr>
            <a:grpSpLocks/>
          </p:cNvGrpSpPr>
          <p:nvPr/>
        </p:nvGrpSpPr>
        <p:grpSpPr bwMode="auto">
          <a:xfrm>
            <a:off x="4510088" y="444500"/>
            <a:ext cx="4337050" cy="3703638"/>
            <a:chOff x="2986845" y="444500"/>
            <a:chExt cx="4337051" cy="3703638"/>
          </a:xfrm>
        </p:grpSpPr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3453570" y="444500"/>
              <a:ext cx="3843338" cy="2635250"/>
            </a:xfrm>
            <a:prstGeom prst="cloudCallout">
              <a:avLst>
                <a:gd name="adj1" fmla="val -26884"/>
                <a:gd name="adj2" fmla="val 16968"/>
              </a:avLst>
            </a:prstGeom>
            <a:gradFill rotWithShape="1">
              <a:gsLst>
                <a:gs pos="0">
                  <a:srgbClr val="336699"/>
                </a:gs>
                <a:gs pos="100000">
                  <a:srgbClr val="336699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GB" altLang="zh-CN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57" name="Text Box 40"/>
            <p:cNvSpPr txBox="1">
              <a:spLocks noChangeArrowheads="1"/>
            </p:cNvSpPr>
            <p:nvPr/>
          </p:nvSpPr>
          <p:spPr bwMode="auto">
            <a:xfrm>
              <a:off x="4715632" y="771525"/>
              <a:ext cx="1339850" cy="34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egoe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egoe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egoe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egoe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egoe" pitchFamily="34" charset="0"/>
                </a:defRPr>
              </a:lvl5pPr>
              <a:lvl6pPr marL="2514600" indent="-228600" algn="ct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egoe" pitchFamily="34" charset="0"/>
                </a:defRPr>
              </a:lvl6pPr>
              <a:lvl7pPr marL="2971800" indent="-228600" algn="ct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egoe" pitchFamily="34" charset="0"/>
                </a:defRPr>
              </a:lvl7pPr>
              <a:lvl8pPr marL="3429000" indent="-228600" algn="ct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egoe" pitchFamily="34" charset="0"/>
                </a:defRPr>
              </a:lvl8pPr>
              <a:lvl9pPr marL="3886200" indent="-228600" algn="ct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egoe" pitchFamily="34" charset="0"/>
                </a:defRPr>
              </a:lvl9pPr>
            </a:lstStyle>
            <a:p>
              <a:pPr hangingPunct="1">
                <a:lnSpc>
                  <a:spcPct val="90000"/>
                </a:lnSpc>
                <a:defRPr/>
              </a:pPr>
              <a:r>
                <a:rPr kumimoji="1" lang="zh-CN" altLang="en-US" sz="1800" kern="0" dirty="0">
                  <a:solidFill>
                    <a:srgbClr val="F7E993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  <a:sym typeface="Wingdings" pitchFamily="2" charset="2"/>
                </a:rPr>
                <a:t>多馆云服务</a:t>
              </a:r>
              <a:endParaRPr kumimoji="1" lang="en-US" altLang="zh-CN" sz="1600" kern="0" dirty="0">
                <a:solidFill>
                  <a:srgbClr val="FFFFFF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  <a:sym typeface="Wingdings" pitchFamily="2" charset="2"/>
              </a:endParaRPr>
            </a:p>
          </p:txBody>
        </p:sp>
        <p:grpSp>
          <p:nvGrpSpPr>
            <p:cNvPr id="71704" name="Group 70"/>
            <p:cNvGrpSpPr>
              <a:grpSpLocks/>
            </p:cNvGrpSpPr>
            <p:nvPr/>
          </p:nvGrpSpPr>
          <p:grpSpPr bwMode="auto">
            <a:xfrm>
              <a:off x="2986845" y="684212"/>
              <a:ext cx="4337051" cy="3463926"/>
              <a:chOff x="1251" y="784"/>
              <a:chExt cx="2732" cy="2182"/>
            </a:xfrm>
          </p:grpSpPr>
          <p:grpSp>
            <p:nvGrpSpPr>
              <p:cNvPr id="71705" name="Group 59"/>
              <p:cNvGrpSpPr>
                <a:grpSpLocks/>
              </p:cNvGrpSpPr>
              <p:nvPr/>
            </p:nvGrpSpPr>
            <p:grpSpPr bwMode="auto">
              <a:xfrm>
                <a:off x="1463" y="784"/>
                <a:ext cx="2520" cy="1372"/>
                <a:chOff x="1488" y="630"/>
                <a:chExt cx="2520" cy="1372"/>
              </a:xfrm>
            </p:grpSpPr>
            <p:sp>
              <p:nvSpPr>
                <p:cNvPr id="39" name="Oval 23"/>
                <p:cNvSpPr>
                  <a:spLocks noChangeArrowheads="1"/>
                </p:cNvSpPr>
                <p:nvPr/>
              </p:nvSpPr>
              <p:spPr bwMode="auto">
                <a:xfrm>
                  <a:off x="1488" y="630"/>
                  <a:ext cx="2520" cy="1372"/>
                </a:xfrm>
                <a:prstGeom prst="ellipse">
                  <a:avLst/>
                </a:prstGeom>
                <a:noFill/>
                <a:ln w="3810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zh-CN" kern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40" name="AutoShape 5"/>
                <p:cNvSpPr>
                  <a:spLocks noChangeArrowheads="1"/>
                </p:cNvSpPr>
                <p:nvPr/>
              </p:nvSpPr>
              <p:spPr bwMode="auto">
                <a:xfrm>
                  <a:off x="1780" y="1009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9090B5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zh-CN" kern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41" name="AutoShape 6"/>
                <p:cNvSpPr>
                  <a:spLocks noChangeArrowheads="1"/>
                </p:cNvSpPr>
                <p:nvPr/>
              </p:nvSpPr>
              <p:spPr bwMode="auto">
                <a:xfrm>
                  <a:off x="1870" y="1189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9090B5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zh-CN" kern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44" name="AutoShape 9"/>
                <p:cNvSpPr>
                  <a:spLocks noChangeArrowheads="1"/>
                </p:cNvSpPr>
                <p:nvPr/>
              </p:nvSpPr>
              <p:spPr bwMode="auto">
                <a:xfrm>
                  <a:off x="2034" y="1403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9090B5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zh-CN" kern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45" name="AutoShape 10"/>
                <p:cNvSpPr>
                  <a:spLocks noChangeArrowheads="1"/>
                </p:cNvSpPr>
                <p:nvPr/>
              </p:nvSpPr>
              <p:spPr bwMode="auto">
                <a:xfrm>
                  <a:off x="2144" y="1534"/>
                  <a:ext cx="227" cy="227"/>
                </a:xfrm>
                <a:prstGeom prst="cube">
                  <a:avLst>
                    <a:gd name="adj" fmla="val 25000"/>
                  </a:avLst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9090B5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zh-CN" kern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4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095" y="964"/>
                  <a:ext cx="682" cy="1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Segoe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Segoe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Segoe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Segoe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Segoe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5000"/>
                    </a:lnSpc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Segoe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5000"/>
                    </a:lnSpc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Segoe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5000"/>
                    </a:lnSpc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Segoe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5000"/>
                    </a:lnSpc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Segoe" pitchFamily="34" charset="0"/>
                    </a:defRPr>
                  </a:lvl9pPr>
                </a:lstStyle>
                <a:p>
                  <a:pPr hangingPunct="1">
                    <a:lnSpc>
                      <a:spcPct val="90000"/>
                    </a:lnSpc>
                    <a:defRPr/>
                  </a:pPr>
                  <a:r>
                    <a:rPr kumimoji="1" lang="zh-CN" altLang="en-US" sz="1400" kern="0" dirty="0">
                      <a:solidFill>
                        <a:srgbClr val="FFFFFF"/>
                      </a:solidFill>
                      <a:latin typeface="微软雅黑" pitchFamily="34" charset="-122"/>
                      <a:ea typeface="微软雅黑" pitchFamily="34" charset="-122"/>
                      <a:cs typeface="Times New Roman" pitchFamily="18" charset="0"/>
                      <a:sym typeface="Wingdings" pitchFamily="2" charset="2"/>
                    </a:rPr>
                    <a:t>区域图书馆</a:t>
                  </a:r>
                  <a:endParaRPr kumimoji="1" lang="en-US" altLang="zh-CN" sz="1800" kern="0" dirty="0">
                    <a:solidFill>
                      <a:srgbClr val="FFFFFF"/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itchFamily="18" charset="0"/>
                    <a:sym typeface="Wingdings" pitchFamily="2" charset="2"/>
                  </a:endParaRPr>
                </a:p>
              </p:txBody>
            </p:sp>
            <p:sp>
              <p:nvSpPr>
                <p:cNvPr id="4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140" y="1144"/>
                  <a:ext cx="682" cy="1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Segoe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Segoe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Segoe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Segoe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Segoe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5000"/>
                    </a:lnSpc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Segoe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5000"/>
                    </a:lnSpc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Segoe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5000"/>
                    </a:lnSpc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Segoe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5000"/>
                    </a:lnSpc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Segoe" pitchFamily="34" charset="0"/>
                    </a:defRPr>
                  </a:lvl9pPr>
                </a:lstStyle>
                <a:p>
                  <a:pPr hangingPunct="1">
                    <a:lnSpc>
                      <a:spcPct val="90000"/>
                    </a:lnSpc>
                    <a:defRPr/>
                  </a:pPr>
                  <a:r>
                    <a:rPr kumimoji="1" lang="zh-CN" altLang="en-US" sz="1400" kern="0" dirty="0">
                      <a:solidFill>
                        <a:srgbClr val="FFFFFF"/>
                      </a:solidFill>
                      <a:latin typeface="微软雅黑" pitchFamily="34" charset="-122"/>
                      <a:ea typeface="微软雅黑" pitchFamily="34" charset="-122"/>
                      <a:cs typeface="Times New Roman" pitchFamily="18" charset="0"/>
                      <a:sym typeface="Wingdings" pitchFamily="2" charset="2"/>
                    </a:rPr>
                    <a:t>行业图书馆</a:t>
                  </a:r>
                  <a:endParaRPr kumimoji="1" lang="en-US" altLang="zh-CN" sz="1800" kern="0" dirty="0">
                    <a:solidFill>
                      <a:srgbClr val="FFFFFF"/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itchFamily="18" charset="0"/>
                    <a:sym typeface="Wingdings" pitchFamily="2" charset="2"/>
                  </a:endParaRPr>
                </a:p>
              </p:txBody>
            </p:sp>
            <p:sp>
              <p:nvSpPr>
                <p:cNvPr id="4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144" y="1188"/>
                  <a:ext cx="116" cy="2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Segoe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Segoe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Segoe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Segoe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Segoe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5000"/>
                    </a:lnSpc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Segoe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5000"/>
                    </a:lnSpc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Segoe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5000"/>
                    </a:lnSpc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Segoe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5000"/>
                    </a:lnSpc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Segoe" pitchFamily="34" charset="0"/>
                    </a:defRPr>
                  </a:lvl9pPr>
                </a:lstStyle>
                <a:p>
                  <a:pPr hangingPunct="1">
                    <a:lnSpc>
                      <a:spcPct val="90000"/>
                    </a:lnSpc>
                    <a:defRPr/>
                  </a:pPr>
                  <a:endParaRPr kumimoji="1" lang="en-US" altLang="zh-CN" sz="1800" kern="0" dirty="0">
                    <a:solidFill>
                      <a:srgbClr val="FFFFFF"/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itchFamily="18" charset="0"/>
                    <a:sym typeface="Wingdings" pitchFamily="2" charset="2"/>
                  </a:endParaRPr>
                </a:p>
              </p:txBody>
            </p:sp>
            <p:sp>
              <p:nvSpPr>
                <p:cNvPr id="5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290" y="1385"/>
                  <a:ext cx="995" cy="1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Segoe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Segoe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Segoe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Segoe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Segoe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5000"/>
                    </a:lnSpc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Segoe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5000"/>
                    </a:lnSpc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Segoe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5000"/>
                    </a:lnSpc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Segoe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5000"/>
                    </a:lnSpc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Segoe" pitchFamily="34" charset="0"/>
                    </a:defRPr>
                  </a:lvl9pPr>
                </a:lstStyle>
                <a:p>
                  <a:pPr hangingPunct="1">
                    <a:lnSpc>
                      <a:spcPct val="90000"/>
                    </a:lnSpc>
                    <a:defRPr/>
                  </a:pPr>
                  <a:r>
                    <a:rPr kumimoji="1" lang="en-US" altLang="zh-CN" sz="1400" kern="0" dirty="0">
                      <a:solidFill>
                        <a:srgbClr val="FFFFFF"/>
                      </a:solidFill>
                      <a:latin typeface="微软雅黑" pitchFamily="34" charset="-122"/>
                      <a:ea typeface="微软雅黑" pitchFamily="34" charset="-122"/>
                      <a:cs typeface="Times New Roman" pitchFamily="18" charset="0"/>
                      <a:sym typeface="Wingdings" pitchFamily="2" charset="2"/>
                    </a:rPr>
                    <a:t>952</a:t>
                  </a:r>
                  <a:r>
                    <a:rPr kumimoji="1" lang="zh-CN" altLang="en-US" sz="1400" kern="0" dirty="0">
                      <a:solidFill>
                        <a:srgbClr val="FFFFFF"/>
                      </a:solidFill>
                      <a:latin typeface="微软雅黑" pitchFamily="34" charset="-122"/>
                      <a:ea typeface="微软雅黑" pitchFamily="34" charset="-122"/>
                      <a:cs typeface="Times New Roman" pitchFamily="18" charset="0"/>
                      <a:sym typeface="Wingdings" pitchFamily="2" charset="2"/>
                    </a:rPr>
                    <a:t>个图书馆接入</a:t>
                  </a:r>
                  <a:endParaRPr kumimoji="1" lang="en-US" altLang="zh-CN" sz="1800" kern="0" dirty="0">
                    <a:solidFill>
                      <a:srgbClr val="FFFFFF"/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itchFamily="18" charset="0"/>
                    <a:sym typeface="Wingdings" pitchFamily="2" charset="2"/>
                  </a:endParaRPr>
                </a:p>
              </p:txBody>
            </p:sp>
            <p:sp>
              <p:nvSpPr>
                <p:cNvPr id="51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372" y="1544"/>
                  <a:ext cx="769" cy="1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Segoe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Segoe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Segoe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Segoe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Segoe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5000"/>
                    </a:lnSpc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Segoe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5000"/>
                    </a:lnSpc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Segoe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5000"/>
                    </a:lnSpc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Segoe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5000"/>
                    </a:lnSpc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Segoe" pitchFamily="34" charset="0"/>
                    </a:defRPr>
                  </a:lvl9pPr>
                </a:lstStyle>
                <a:p>
                  <a:pPr hangingPunct="1">
                    <a:lnSpc>
                      <a:spcPct val="90000"/>
                    </a:lnSpc>
                    <a:defRPr/>
                  </a:pPr>
                  <a:r>
                    <a:rPr kumimoji="1" lang="en-US" altLang="zh-CN" sz="1400" kern="0" dirty="0">
                      <a:solidFill>
                        <a:srgbClr val="FFFFFF"/>
                      </a:solidFill>
                      <a:latin typeface="微软雅黑" pitchFamily="34" charset="-122"/>
                      <a:ea typeface="微软雅黑" pitchFamily="34" charset="-122"/>
                      <a:cs typeface="Times New Roman" pitchFamily="18" charset="0"/>
                      <a:sym typeface="Wingdings" pitchFamily="2" charset="2"/>
                    </a:rPr>
                    <a:t>286</a:t>
                  </a:r>
                  <a:r>
                    <a:rPr kumimoji="1" lang="zh-CN" altLang="en-US" sz="1400" kern="0" dirty="0">
                      <a:solidFill>
                        <a:srgbClr val="FFFFFF"/>
                      </a:solidFill>
                      <a:latin typeface="微软雅黑" pitchFamily="34" charset="-122"/>
                      <a:ea typeface="微软雅黑" pitchFamily="34" charset="-122"/>
                      <a:cs typeface="Times New Roman" pitchFamily="18" charset="0"/>
                      <a:sym typeface="Wingdings" pitchFamily="2" charset="2"/>
                    </a:rPr>
                    <a:t>个数据库</a:t>
                  </a:r>
                  <a:endParaRPr kumimoji="1" lang="en-US" altLang="zh-CN" sz="1800" kern="0" dirty="0">
                    <a:solidFill>
                      <a:srgbClr val="FFFFFF"/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itchFamily="18" charset="0"/>
                    <a:sym typeface="Wingdings" pitchFamily="2" charset="2"/>
                  </a:endParaRPr>
                </a:p>
              </p:txBody>
            </p:sp>
          </p:grpSp>
          <p:cxnSp>
            <p:nvCxnSpPr>
              <p:cNvPr id="38" name="AutoShape 64"/>
              <p:cNvCxnSpPr>
                <a:cxnSpLocks noChangeShapeType="1"/>
              </p:cNvCxnSpPr>
              <p:nvPr/>
            </p:nvCxnSpPr>
            <p:spPr bwMode="auto">
              <a:xfrm rot="5400000">
                <a:off x="1188" y="2159"/>
                <a:ext cx="869" cy="744"/>
              </a:xfrm>
              <a:prstGeom prst="bentConnector3">
                <a:avLst>
                  <a:gd name="adj1" fmla="val 50000"/>
                </a:avLst>
              </a:prstGeom>
              <a:ln>
                <a:headEnd/>
                <a:tailEnd type="triangle" w="med" len="med"/>
              </a:ln>
              <a:extLst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71694" name="Text Box 40"/>
          <p:cNvSpPr txBox="1">
            <a:spLocks noChangeArrowheads="1"/>
          </p:cNvSpPr>
          <p:nvPr/>
        </p:nvSpPr>
        <p:spPr bwMode="auto">
          <a:xfrm>
            <a:off x="9144000" y="4522788"/>
            <a:ext cx="14160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kumimoji="1"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搜索部分</a:t>
            </a:r>
            <a:endParaRPr kumimoji="1" lang="en-US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</p:txBody>
      </p:sp>
      <p:sp>
        <p:nvSpPr>
          <p:cNvPr id="53" name="Text Box 40"/>
          <p:cNvSpPr txBox="1">
            <a:spLocks noChangeArrowheads="1"/>
          </p:cNvSpPr>
          <p:nvPr/>
        </p:nvSpPr>
        <p:spPr bwMode="auto">
          <a:xfrm>
            <a:off x="9144000" y="1401763"/>
            <a:ext cx="141605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9pPr>
          </a:lstStyle>
          <a:p>
            <a:pPr hangingPunct="1">
              <a:lnSpc>
                <a:spcPct val="90000"/>
              </a:lnSpc>
              <a:defRPr/>
            </a:pPr>
            <a:r>
              <a:rPr kumimoji="1" lang="zh-CN" altLang="en-US" sz="2400" b="1" kern="0" dirty="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  <a:sym typeface="Wingdings" pitchFamily="2" charset="2"/>
              </a:rPr>
              <a:t>服务部分</a:t>
            </a:r>
            <a:endParaRPr kumimoji="1" lang="en-US" altLang="zh-CN" sz="2400" b="1" kern="0" dirty="0">
              <a:solidFill>
                <a:srgbClr val="FF0000"/>
              </a:solidFill>
              <a:effectLst/>
              <a:latin typeface="微软雅黑" pitchFamily="34" charset="-122"/>
              <a:ea typeface="微软雅黑" pitchFamily="34" charset="-122"/>
              <a:cs typeface="Times New Roman" pitchFamily="18" charset="0"/>
              <a:sym typeface="Wingdings" pitchFamily="2" charset="2"/>
            </a:endParaRPr>
          </a:p>
        </p:txBody>
      </p:sp>
      <p:cxnSp>
        <p:nvCxnSpPr>
          <p:cNvPr id="54" name="AutoShape 62"/>
          <p:cNvCxnSpPr>
            <a:cxnSpLocks noChangeShapeType="1"/>
          </p:cNvCxnSpPr>
          <p:nvPr/>
        </p:nvCxnSpPr>
        <p:spPr bwMode="auto">
          <a:xfrm flipV="1">
            <a:off x="5159376" y="5151439"/>
            <a:ext cx="798513" cy="98425"/>
          </a:xfrm>
          <a:prstGeom prst="bentConnector3">
            <a:avLst>
              <a:gd name="adj1" fmla="val 50000"/>
            </a:avLst>
          </a:prstGeom>
          <a:ln>
            <a:headEnd/>
            <a:tailEnd type="triangl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6" name="Text Box 40"/>
          <p:cNvSpPr txBox="1">
            <a:spLocks noChangeArrowheads="1"/>
          </p:cNvSpPr>
          <p:nvPr/>
        </p:nvSpPr>
        <p:spPr bwMode="auto">
          <a:xfrm>
            <a:off x="9399588" y="1811338"/>
            <a:ext cx="8001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9pPr>
          </a:lstStyle>
          <a:p>
            <a:pPr hangingPunct="1">
              <a:lnSpc>
                <a:spcPct val="90000"/>
              </a:lnSpc>
              <a:defRPr/>
            </a:pPr>
            <a:r>
              <a:rPr kumimoji="1" lang="zh-CN" altLang="en-US" sz="2400" b="1" kern="0" dirty="0">
                <a:solidFill>
                  <a:srgbClr val="FFFF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  <a:sym typeface="Wingdings" pitchFamily="2" charset="2"/>
              </a:rPr>
              <a:t>得到</a:t>
            </a:r>
            <a:endParaRPr kumimoji="1" lang="en-US" altLang="zh-CN" sz="2400" b="1" kern="0" dirty="0">
              <a:solidFill>
                <a:srgbClr val="FFFF00"/>
              </a:solidFill>
              <a:effectLst/>
              <a:latin typeface="微软雅黑" pitchFamily="34" charset="-122"/>
              <a:ea typeface="微软雅黑" pitchFamily="34" charset="-122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8" name="Text Box 40"/>
          <p:cNvSpPr txBox="1">
            <a:spLocks noChangeArrowheads="1"/>
          </p:cNvSpPr>
          <p:nvPr/>
        </p:nvSpPr>
        <p:spPr bwMode="auto">
          <a:xfrm>
            <a:off x="9478963" y="4938713"/>
            <a:ext cx="8001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defRPr>
            </a:lvl9pPr>
          </a:lstStyle>
          <a:p>
            <a:pPr hangingPunct="1">
              <a:lnSpc>
                <a:spcPct val="90000"/>
              </a:lnSpc>
              <a:defRPr/>
            </a:pPr>
            <a:r>
              <a:rPr kumimoji="1" lang="zh-CN" altLang="en-US" sz="2400" b="1" kern="0" dirty="0">
                <a:solidFill>
                  <a:srgbClr val="FFFF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  <a:sym typeface="Wingdings" pitchFamily="2" charset="2"/>
              </a:rPr>
              <a:t>找到</a:t>
            </a:r>
            <a:endParaRPr kumimoji="1" lang="en-US" altLang="zh-CN" sz="2400" b="1" kern="0" dirty="0">
              <a:solidFill>
                <a:srgbClr val="FFFF00"/>
              </a:solidFill>
              <a:effectLst/>
              <a:latin typeface="微软雅黑" pitchFamily="34" charset="-122"/>
              <a:ea typeface="微软雅黑" pitchFamily="34" charset="-122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468689" y="4932363"/>
            <a:ext cx="16906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0907">
              <a:defRPr/>
            </a:pPr>
            <a:r>
              <a:rPr lang="zh-CN" altLang="en-US" sz="32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百链</a:t>
            </a:r>
          </a:p>
        </p:txBody>
      </p:sp>
    </p:spTree>
    <p:extLst>
      <p:ext uri="{BB962C8B-B14F-4D97-AF65-F5344CB8AC3E}">
        <p14:creationId xmlns:p14="http://schemas.microsoft.com/office/powerpoint/2010/main" val="4751573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/>
      <p:bldP spid="56" grpId="0"/>
      <p:bldP spid="5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Box 1"/>
          <p:cNvSpPr txBox="1">
            <a:spLocks noChangeArrowheads="1"/>
          </p:cNvSpPr>
          <p:nvPr/>
        </p:nvSpPr>
        <p:spPr bwMode="auto">
          <a:xfrm>
            <a:off x="3425826" y="2117725"/>
            <a:ext cx="7242175" cy="138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希望能够更好的为大家服务，帮助大家找到以及得到所需要的资源！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0899" name="Picture 7" descr="computer green healthy sec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75" y="2413001"/>
            <a:ext cx="1347788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8" descr="Metallic edge Warm Red Triangles Arrow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38" y="2366963"/>
            <a:ext cx="83661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9" descr="Metallic edge Warm Red Triangles Arrow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2101850"/>
            <a:ext cx="59055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924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​​ 3"/>
          <p:cNvSpPr/>
          <p:nvPr/>
        </p:nvSpPr>
        <p:spPr>
          <a:xfrm>
            <a:off x="1510280" y="1685277"/>
            <a:ext cx="4374486" cy="2276585"/>
          </a:xfrm>
          <a:custGeom>
            <a:avLst/>
            <a:gdLst>
              <a:gd name="connsiteX0" fmla="*/ 0 w 2459382"/>
              <a:gd name="connsiteY0" fmla="*/ 1598598 h 2459382"/>
              <a:gd name="connsiteX1" fmla="*/ 614846 w 2459382"/>
              <a:gd name="connsiteY1" fmla="*/ 1598598 h 2459382"/>
              <a:gd name="connsiteX2" fmla="*/ 614846 w 2459382"/>
              <a:gd name="connsiteY2" fmla="*/ 0 h 2459382"/>
              <a:gd name="connsiteX3" fmla="*/ 1844537 w 2459382"/>
              <a:gd name="connsiteY3" fmla="*/ 0 h 2459382"/>
              <a:gd name="connsiteX4" fmla="*/ 1844537 w 2459382"/>
              <a:gd name="connsiteY4" fmla="*/ 1598598 h 2459382"/>
              <a:gd name="connsiteX5" fmla="*/ 2459382 w 2459382"/>
              <a:gd name="connsiteY5" fmla="*/ 1598598 h 2459382"/>
              <a:gd name="connsiteX6" fmla="*/ 1229691 w 2459382"/>
              <a:gd name="connsiteY6" fmla="*/ 2459382 h 2459382"/>
              <a:gd name="connsiteX7" fmla="*/ 0 w 2459382"/>
              <a:gd name="connsiteY7" fmla="*/ 1598598 h 245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9382" h="2459382">
                <a:moveTo>
                  <a:pt x="1598598" y="2459382"/>
                </a:moveTo>
                <a:lnTo>
                  <a:pt x="1598598" y="1844536"/>
                </a:lnTo>
                <a:lnTo>
                  <a:pt x="0" y="1844536"/>
                </a:lnTo>
                <a:lnTo>
                  <a:pt x="0" y="614845"/>
                </a:lnTo>
                <a:lnTo>
                  <a:pt x="1598598" y="614845"/>
                </a:lnTo>
                <a:lnTo>
                  <a:pt x="1598598" y="0"/>
                </a:lnTo>
                <a:lnTo>
                  <a:pt x="2459382" y="1229691"/>
                </a:lnTo>
                <a:lnTo>
                  <a:pt x="1598598" y="2459382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8016" tIns="589149" rIns="450809" bIns="589151" spcCol="1270" anchor="ctr"/>
          <a:lstStyle/>
          <a:p>
            <a:pPr algn="ctr" defTabSz="9334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3000" b="1" dirty="0">
                <a:latin typeface="微软雅黑" pitchFamily="34" charset="-122"/>
                <a:ea typeface="微软雅黑" pitchFamily="34" charset="-122"/>
              </a:rPr>
              <a:t>能力有限</a:t>
            </a:r>
          </a:p>
        </p:txBody>
      </p:sp>
      <p:sp>
        <p:nvSpPr>
          <p:cNvPr id="4" name="任意多边形​​ 4"/>
          <p:cNvSpPr/>
          <p:nvPr/>
        </p:nvSpPr>
        <p:spPr>
          <a:xfrm>
            <a:off x="5830760" y="1793289"/>
            <a:ext cx="3942438" cy="2114567"/>
          </a:xfrm>
          <a:custGeom>
            <a:avLst/>
            <a:gdLst>
              <a:gd name="connsiteX0" fmla="*/ 0 w 2459382"/>
              <a:gd name="connsiteY0" fmla="*/ 1598598 h 2459382"/>
              <a:gd name="connsiteX1" fmla="*/ 614846 w 2459382"/>
              <a:gd name="connsiteY1" fmla="*/ 1598598 h 2459382"/>
              <a:gd name="connsiteX2" fmla="*/ 614846 w 2459382"/>
              <a:gd name="connsiteY2" fmla="*/ 0 h 2459382"/>
              <a:gd name="connsiteX3" fmla="*/ 1844537 w 2459382"/>
              <a:gd name="connsiteY3" fmla="*/ 0 h 2459382"/>
              <a:gd name="connsiteX4" fmla="*/ 1844537 w 2459382"/>
              <a:gd name="connsiteY4" fmla="*/ 1598598 h 2459382"/>
              <a:gd name="connsiteX5" fmla="*/ 2459382 w 2459382"/>
              <a:gd name="connsiteY5" fmla="*/ 1598598 h 2459382"/>
              <a:gd name="connsiteX6" fmla="*/ 1229691 w 2459382"/>
              <a:gd name="connsiteY6" fmla="*/ 2459382 h 2459382"/>
              <a:gd name="connsiteX7" fmla="*/ 0 w 2459382"/>
              <a:gd name="connsiteY7" fmla="*/ 1598598 h 245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9382" h="2459382">
                <a:moveTo>
                  <a:pt x="860784" y="0"/>
                </a:moveTo>
                <a:lnTo>
                  <a:pt x="860784" y="614846"/>
                </a:lnTo>
                <a:lnTo>
                  <a:pt x="2459382" y="614846"/>
                </a:lnTo>
                <a:lnTo>
                  <a:pt x="2459382" y="1844537"/>
                </a:lnTo>
                <a:lnTo>
                  <a:pt x="860784" y="1844537"/>
                </a:lnTo>
                <a:lnTo>
                  <a:pt x="860784" y="2459382"/>
                </a:lnTo>
                <a:lnTo>
                  <a:pt x="0" y="1229691"/>
                </a:lnTo>
                <a:lnTo>
                  <a:pt x="860784" y="0"/>
                </a:lnTo>
                <a:close/>
              </a:path>
            </a:pathLst>
          </a:custGeom>
          <a:solidFill>
            <a:srgbClr val="33CC33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lIns="472147" tIns="610487" rIns="149351" bIns="610486" spcCol="1270" anchor="ctr"/>
          <a:lstStyle/>
          <a:p>
            <a:pPr algn="ctr" defTabSz="9334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3000" b="1" dirty="0">
                <a:latin typeface="微软雅黑" pitchFamily="34" charset="-122"/>
                <a:ea typeface="微软雅黑" pitchFamily="34" charset="-122"/>
              </a:rPr>
              <a:t>需求无限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776" y="3594835"/>
            <a:ext cx="1828804" cy="3334519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1488503" y="168276"/>
            <a:ext cx="9179496" cy="95408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r>
              <a:rPr lang="zh-CN" altLang="en-US" sz="4400" b="1" i="1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理想与现实的矛盾</a:t>
            </a:r>
          </a:p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04867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"/>
          <a:stretch>
            <a:fillRect/>
          </a:stretch>
        </p:blipFill>
        <p:spPr bwMode="auto">
          <a:xfrm>
            <a:off x="0" y="0"/>
            <a:ext cx="12360700" cy="698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9233" y="1952781"/>
            <a:ext cx="10764109" cy="1938976"/>
          </a:xfrm>
          <a:prstGeom prst="rect">
            <a:avLst/>
          </a:prstGeom>
          <a:noFill/>
        </p:spPr>
        <p:txBody>
          <a:bodyPr wrap="square" lIns="91424" tIns="45712" rIns="91424" bIns="45712">
            <a:spAutoFit/>
          </a:bodyPr>
          <a:lstStyle/>
          <a:p>
            <a:pPr algn="ctr" defTabSz="914248">
              <a:defRPr/>
            </a:pPr>
            <a:r>
              <a:rPr lang="zh-CN" altLang="en-US" sz="6000" b="1" i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  <a:r>
              <a:rPr lang="zh-CN" altLang="en-US" sz="6000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大家对“百链”的支持！</a:t>
            </a:r>
          </a:p>
          <a:p>
            <a:pPr algn="ctr" defTabSz="9142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312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 rot="20695530">
            <a:off x="2859088" y="2847975"/>
            <a:ext cx="1219200" cy="12192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75" name="文本框 3"/>
          <p:cNvSpPr txBox="1">
            <a:spLocks noChangeArrowheads="1"/>
          </p:cNvSpPr>
          <p:nvPr/>
        </p:nvSpPr>
        <p:spPr bwMode="auto">
          <a:xfrm rot="-951414">
            <a:off x="3987801" y="1733550"/>
            <a:ext cx="657542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800" dirty="0">
                <a:solidFill>
                  <a:schemeClr val="accent1"/>
                </a:solidFill>
                <a:latin typeface="Britannic Bold" panose="020B0903060703020204" pitchFamily="34" charset="0"/>
                <a:ea typeface="微软雅黑" panose="020B0503020204020204" pitchFamily="34" charset="-122"/>
              </a:rPr>
              <a:t>THANKS EVERYBODY</a:t>
            </a:r>
            <a:endParaRPr lang="zh-CN" altLang="en-US" sz="4800" dirty="0">
              <a:solidFill>
                <a:schemeClr val="accent1"/>
              </a:solidFill>
              <a:latin typeface="Britannic Bold" panose="020B0903060703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 rot="20648586">
            <a:off x="4203701" y="2466975"/>
            <a:ext cx="5470525" cy="458788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感谢</a:t>
            </a: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大家！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268913" y="3998914"/>
            <a:ext cx="323850" cy="93662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 rot="20531047">
            <a:off x="5387976" y="3048001"/>
            <a:ext cx="5470525" cy="1198563"/>
          </a:xfrm>
          <a:prstGeom prst="rect">
            <a:avLst/>
          </a:prstGeom>
          <a:noFill/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靳盼利</a:t>
            </a:r>
            <a:endParaRPr lang="en-US" altLang="zh-CN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panli@chaoxingl.com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TEL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：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18911601757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QQ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：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1443565650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527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488824" y="580858"/>
            <a:ext cx="8154987" cy="41640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7155" tIns="97155" rIns="97155" bIns="97155" spcCol="1270" anchor="ctr"/>
          <a:lstStyle/>
          <a:p>
            <a:pPr algn="ctr" defTabSz="1133475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7200" b="1" i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7200" b="1" i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如何解决</a:t>
            </a:r>
            <a:endParaRPr lang="en-US" altLang="zh-CN" sz="15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995" y="1399006"/>
            <a:ext cx="4572009" cy="35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41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688064" y="1299410"/>
            <a:ext cx="52629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/>
              <a:t>打破传统数字图书馆建设</a:t>
            </a:r>
            <a:endParaRPr lang="en-US" altLang="zh-CN" sz="3600" dirty="0" smtClean="0"/>
          </a:p>
          <a:p>
            <a:endParaRPr lang="en-US" altLang="zh-CN" sz="3600" dirty="0" smtClean="0"/>
          </a:p>
          <a:p>
            <a:r>
              <a:rPr lang="en-US" altLang="zh-CN" sz="3600" dirty="0"/>
              <a:t> </a:t>
            </a:r>
            <a:r>
              <a:rPr lang="en-US" altLang="zh-CN" sz="3600" dirty="0" smtClean="0"/>
              <a:t>    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00" y="309494"/>
            <a:ext cx="3686306" cy="340967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258942" y="4184195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/>
              <a:t>建立新型图书馆平台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1"/>
          <a:stretch/>
        </p:blipFill>
        <p:spPr>
          <a:xfrm>
            <a:off x="2301559" y="3194279"/>
            <a:ext cx="4773010" cy="33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817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 Box 5"/>
          <p:cNvSpPr>
            <a:spLocks noChangeArrowheads="1"/>
          </p:cNvSpPr>
          <p:nvPr/>
        </p:nvSpPr>
        <p:spPr bwMode="auto">
          <a:xfrm>
            <a:off x="331036" y="5998791"/>
            <a:ext cx="7273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zh-CN" altLang="en-US" sz="2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只要加入</a:t>
            </a:r>
            <a:r>
              <a:rPr lang="zh-CN" altLang="en-US" sz="2400" dirty="0">
                <a:solidFill>
                  <a:srgbClr val="0070C0"/>
                </a:solidFill>
                <a:latin typeface="Arial Narrow" panose="020B0606020202030204" pitchFamily="34" charset="0"/>
              </a:rPr>
              <a:t>百链</a:t>
            </a:r>
            <a:r>
              <a:rPr lang="zh-CN" altLang="en-US" sz="2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，就可以了。</a:t>
            </a:r>
            <a:endParaRPr lang="zh-CN" altLang="en-US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 Box 6"/>
          <p:cNvSpPr>
            <a:spLocks noChangeArrowheads="1"/>
          </p:cNvSpPr>
          <p:nvPr/>
        </p:nvSpPr>
        <p:spPr bwMode="auto">
          <a:xfrm>
            <a:off x="1334002" y="373981"/>
            <a:ext cx="3230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zh-CN" altLang="en-US" sz="4000" b="1" dirty="0">
                <a:solidFill>
                  <a:srgbClr val="000099"/>
                </a:solidFill>
              </a:rPr>
              <a:t>现在</a:t>
            </a:r>
            <a:endParaRPr lang="zh-CN" altLang="en-US" sz="24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67" y="727993"/>
            <a:ext cx="10010274" cy="6006164"/>
          </a:xfrm>
          <a:prstGeom prst="rect">
            <a:avLst/>
          </a:prstGeom>
        </p:spPr>
      </p:pic>
      <p:sp>
        <p:nvSpPr>
          <p:cNvPr id="9" name="Text Box 7"/>
          <p:cNvSpPr>
            <a:spLocks noChangeArrowheads="1"/>
          </p:cNvSpPr>
          <p:nvPr/>
        </p:nvSpPr>
        <p:spPr bwMode="auto">
          <a:xfrm>
            <a:off x="9525833" y="4706130"/>
            <a:ext cx="24415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zh-CN" altLang="en-US" sz="5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百链</a:t>
            </a:r>
            <a:endParaRPr lang="en-US" altLang="zh-CN" sz="54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r>
              <a:rPr lang="zh-CN" altLang="en-US" sz="5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模式</a:t>
            </a:r>
            <a:endParaRPr lang="zh-CN" altLang="en-US" sz="24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74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百</a:t>
            </a:r>
            <a:r>
              <a:rPr lang="zh-CN" altLang="en-US" dirty="0" smtClean="0"/>
              <a:t>链实现效果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3307976" y="2178424"/>
            <a:ext cx="4760259" cy="83371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资源的一站式检索</a:t>
            </a:r>
            <a:endParaRPr lang="zh-CN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307976" y="3424871"/>
            <a:ext cx="4760259" cy="83371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本馆资源的整合获取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3307975" y="4796471"/>
            <a:ext cx="4760259" cy="83371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资源的补缺服务</a:t>
            </a:r>
          </a:p>
        </p:txBody>
      </p:sp>
    </p:spTree>
    <p:extLst>
      <p:ext uri="{BB962C8B-B14F-4D97-AF65-F5344CB8AC3E}">
        <p14:creationId xmlns:p14="http://schemas.microsoft.com/office/powerpoint/2010/main" val="263721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000120140530A99PPBG">
  <a:themeElements>
    <a:clrScheme name="自定义 152">
      <a:dk1>
        <a:srgbClr val="FFFFFF"/>
      </a:dk1>
      <a:lt1>
        <a:srgbClr val="5F5F5F"/>
      </a:lt1>
      <a:dk2>
        <a:srgbClr val="FFFFFF"/>
      </a:dk2>
      <a:lt2>
        <a:srgbClr val="4D4D4D"/>
      </a:lt2>
      <a:accent1>
        <a:srgbClr val="CCE00E"/>
      </a:accent1>
      <a:accent2>
        <a:srgbClr val="FFCA08"/>
      </a:accent2>
      <a:accent3>
        <a:srgbClr val="F8931D"/>
      </a:accent3>
      <a:accent4>
        <a:srgbClr val="FF5ABE"/>
      </a:accent4>
      <a:accent5>
        <a:srgbClr val="E64823"/>
      </a:accent5>
      <a:accent6>
        <a:srgbClr val="2998E3"/>
      </a:accent6>
      <a:hlink>
        <a:srgbClr val="9C6A6A"/>
      </a:hlink>
      <a:folHlink>
        <a:srgbClr val="7F723D"/>
      </a:folHlink>
    </a:clrScheme>
    <a:fontScheme name="自定义 5">
      <a:majorFont>
        <a:latin typeface="Century Schoolbook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A000120140929A55KPBG</Template>
  <TotalTime>765</TotalTime>
  <Words>377</Words>
  <Application>Microsoft Office PowerPoint</Application>
  <PresentationFormat>自定义</PresentationFormat>
  <Paragraphs>99</Paragraphs>
  <Slides>51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52" baseType="lpstr">
      <vt:lpstr>A000120140530A99PPBG</vt:lpstr>
      <vt:lpstr>百链</vt:lpstr>
      <vt:lpstr>PowerPoint 演示文稿</vt:lpstr>
      <vt:lpstr>PowerPoint 演示文稿</vt:lpstr>
      <vt:lpstr>数字图书馆建设......</vt:lpstr>
      <vt:lpstr>PowerPoint 演示文稿</vt:lpstr>
      <vt:lpstr>PowerPoint 演示文稿</vt:lpstr>
      <vt:lpstr>PowerPoint 演示文稿</vt:lpstr>
      <vt:lpstr>PowerPoint 演示文稿</vt:lpstr>
      <vt:lpstr>百链实现效果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北京高校统一检索平台</dc:title>
  <dc:creator>jin yezi</dc:creator>
  <cp:lastModifiedBy>lenovo</cp:lastModifiedBy>
  <cp:revision>60</cp:revision>
  <dcterms:created xsi:type="dcterms:W3CDTF">2015-04-12T10:50:14Z</dcterms:created>
  <dcterms:modified xsi:type="dcterms:W3CDTF">2015-04-15T06:06:51Z</dcterms:modified>
</cp:coreProperties>
</file>