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7" r:id="rId2"/>
  </p:sldMasterIdLst>
  <p:notesMasterIdLst>
    <p:notesMasterId r:id="rId123"/>
  </p:notesMasterIdLst>
  <p:sldIdLst>
    <p:sldId id="430" r:id="rId3"/>
    <p:sldId id="809" r:id="rId4"/>
    <p:sldId id="839" r:id="rId5"/>
    <p:sldId id="840" r:id="rId6"/>
    <p:sldId id="841" r:id="rId7"/>
    <p:sldId id="843" r:id="rId8"/>
    <p:sldId id="844" r:id="rId9"/>
    <p:sldId id="986" r:id="rId10"/>
    <p:sldId id="846" r:id="rId11"/>
    <p:sldId id="773" r:id="rId12"/>
    <p:sldId id="772" r:id="rId13"/>
    <p:sldId id="721" r:id="rId14"/>
    <p:sldId id="645" r:id="rId15"/>
    <p:sldId id="1060" r:id="rId16"/>
    <p:sldId id="1061" r:id="rId17"/>
    <p:sldId id="909" r:id="rId18"/>
    <p:sldId id="910" r:id="rId19"/>
    <p:sldId id="911" r:id="rId20"/>
    <p:sldId id="974" r:id="rId21"/>
    <p:sldId id="989" r:id="rId22"/>
    <p:sldId id="991" r:id="rId23"/>
    <p:sldId id="995" r:id="rId24"/>
    <p:sldId id="996" r:id="rId25"/>
    <p:sldId id="997" r:id="rId26"/>
    <p:sldId id="998" r:id="rId27"/>
    <p:sldId id="999" r:id="rId28"/>
    <p:sldId id="1000" r:id="rId29"/>
    <p:sldId id="1001" r:id="rId30"/>
    <p:sldId id="1002" r:id="rId31"/>
    <p:sldId id="1003" r:id="rId32"/>
    <p:sldId id="1004" r:id="rId33"/>
    <p:sldId id="1005" r:id="rId34"/>
    <p:sldId id="1009" r:id="rId35"/>
    <p:sldId id="1010" r:id="rId36"/>
    <p:sldId id="1011" r:id="rId37"/>
    <p:sldId id="1012" r:id="rId38"/>
    <p:sldId id="1013" r:id="rId39"/>
    <p:sldId id="1014" r:id="rId40"/>
    <p:sldId id="1015" r:id="rId41"/>
    <p:sldId id="1016" r:id="rId42"/>
    <p:sldId id="1017" r:id="rId43"/>
    <p:sldId id="1018" r:id="rId44"/>
    <p:sldId id="1019" r:id="rId45"/>
    <p:sldId id="1020" r:id="rId46"/>
    <p:sldId id="1021" r:id="rId47"/>
    <p:sldId id="1022" r:id="rId48"/>
    <p:sldId id="1023" r:id="rId49"/>
    <p:sldId id="1024" r:id="rId50"/>
    <p:sldId id="1025" r:id="rId51"/>
    <p:sldId id="1026" r:id="rId52"/>
    <p:sldId id="1027" r:id="rId53"/>
    <p:sldId id="1028" r:id="rId54"/>
    <p:sldId id="1029" r:id="rId55"/>
    <p:sldId id="1030" r:id="rId56"/>
    <p:sldId id="1033" r:id="rId57"/>
    <p:sldId id="1034" r:id="rId58"/>
    <p:sldId id="1035" r:id="rId59"/>
    <p:sldId id="1036" r:id="rId60"/>
    <p:sldId id="1037" r:id="rId61"/>
    <p:sldId id="1038" r:id="rId62"/>
    <p:sldId id="890" r:id="rId63"/>
    <p:sldId id="779" r:id="rId64"/>
    <p:sldId id="780" r:id="rId65"/>
    <p:sldId id="784" r:id="rId66"/>
    <p:sldId id="785" r:id="rId67"/>
    <p:sldId id="788" r:id="rId68"/>
    <p:sldId id="786" r:id="rId69"/>
    <p:sldId id="789" r:id="rId70"/>
    <p:sldId id="791" r:id="rId71"/>
    <p:sldId id="792" r:id="rId72"/>
    <p:sldId id="793" r:id="rId73"/>
    <p:sldId id="794" r:id="rId74"/>
    <p:sldId id="795" r:id="rId75"/>
    <p:sldId id="796" r:id="rId76"/>
    <p:sldId id="737" r:id="rId77"/>
    <p:sldId id="738" r:id="rId78"/>
    <p:sldId id="739" r:id="rId79"/>
    <p:sldId id="740" r:id="rId80"/>
    <p:sldId id="741" r:id="rId81"/>
    <p:sldId id="742" r:id="rId82"/>
    <p:sldId id="743" r:id="rId83"/>
    <p:sldId id="744" r:id="rId84"/>
    <p:sldId id="745" r:id="rId85"/>
    <p:sldId id="746" r:id="rId86"/>
    <p:sldId id="747" r:id="rId87"/>
    <p:sldId id="748" r:id="rId88"/>
    <p:sldId id="749" r:id="rId89"/>
    <p:sldId id="750" r:id="rId90"/>
    <p:sldId id="751" r:id="rId91"/>
    <p:sldId id="752" r:id="rId92"/>
    <p:sldId id="753" r:id="rId93"/>
    <p:sldId id="754" r:id="rId94"/>
    <p:sldId id="755" r:id="rId95"/>
    <p:sldId id="756" r:id="rId96"/>
    <p:sldId id="757" r:id="rId97"/>
    <p:sldId id="758" r:id="rId98"/>
    <p:sldId id="759" r:id="rId99"/>
    <p:sldId id="760" r:id="rId100"/>
    <p:sldId id="761" r:id="rId101"/>
    <p:sldId id="762" r:id="rId102"/>
    <p:sldId id="906" r:id="rId103"/>
    <p:sldId id="797" r:id="rId104"/>
    <p:sldId id="765" r:id="rId105"/>
    <p:sldId id="1044" r:id="rId106"/>
    <p:sldId id="1045" r:id="rId107"/>
    <p:sldId id="1046" r:id="rId108"/>
    <p:sldId id="1047" r:id="rId109"/>
    <p:sldId id="1048" r:id="rId110"/>
    <p:sldId id="1049" r:id="rId111"/>
    <p:sldId id="1050" r:id="rId112"/>
    <p:sldId id="1051" r:id="rId113"/>
    <p:sldId id="1052" r:id="rId114"/>
    <p:sldId id="1053" r:id="rId115"/>
    <p:sldId id="1054" r:id="rId116"/>
    <p:sldId id="904" r:id="rId117"/>
    <p:sldId id="905" r:id="rId118"/>
    <p:sldId id="981" r:id="rId119"/>
    <p:sldId id="984" r:id="rId120"/>
    <p:sldId id="985" r:id="rId121"/>
    <p:sldId id="800" r:id="rId122"/>
  </p:sldIdLst>
  <p:sldSz cx="9144000" cy="6858000" type="screen4x3"/>
  <p:notesSz cx="70358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3399"/>
    <a:srgbClr val="3366FF"/>
    <a:srgbClr val="78A22F"/>
    <a:srgbClr val="993300"/>
    <a:srgbClr val="A00000"/>
    <a:srgbClr val="FF33CC"/>
    <a:srgbClr val="CC3300"/>
    <a:srgbClr val="CC99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0" autoAdjust="0"/>
    <p:restoredTop sz="95620" autoAdjust="0"/>
  </p:normalViewPr>
  <p:slideViewPr>
    <p:cSldViewPr snapToGrid="0">
      <p:cViewPr>
        <p:scale>
          <a:sx n="66" d="100"/>
          <a:sy n="66" d="100"/>
        </p:scale>
        <p:origin x="-1278" y="-156"/>
      </p:cViewPr>
      <p:guideLst>
        <p:guide orient="horz" pos="1377"/>
        <p:guide orient="horz" pos="3946"/>
        <p:guide pos="3216"/>
        <p:guide pos="571"/>
        <p:guide pos="3669"/>
        <p:guide pos="4111"/>
        <p:guide pos="1884"/>
        <p:guide pos="1442"/>
        <p:guide pos="2332"/>
        <p:guide pos="27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ars\training\&#23458;&#25143;&#20449;&#24687;\&#27743;&#33487;\&#21335;&#20140;&#20013;&#21307;&#33647;&#22823;&#23398;\&#20986;&#29256;&#24180;&#20998;&#2651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title>
      <c:tx>
        <c:rich>
          <a:bodyPr/>
          <a:lstStyle/>
          <a:p>
            <a:pPr>
              <a:defRPr sz="1600" b="1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pP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文献逐年分布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c:rich>
      </c:tx>
    </c:title>
    <c:plotArea>
      <c:layout/>
      <c:lineChart>
        <c:grouping val="standard"/>
        <c:ser>
          <c:idx val="1"/>
          <c:order val="0"/>
          <c:tx>
            <c:v>文献量年代分析</c:v>
          </c:tx>
          <c:spPr>
            <a:ln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1971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</c:numCache>
            </c:num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30</c:v>
                </c:pt>
                <c:pt idx="5">
                  <c:v>40</c:v>
                </c:pt>
                <c:pt idx="6">
                  <c:v>31</c:v>
                </c:pt>
                <c:pt idx="7">
                  <c:v>28</c:v>
                </c:pt>
                <c:pt idx="8">
                  <c:v>35</c:v>
                </c:pt>
                <c:pt idx="9">
                  <c:v>45</c:v>
                </c:pt>
                <c:pt idx="10">
                  <c:v>29</c:v>
                </c:pt>
                <c:pt idx="11">
                  <c:v>32</c:v>
                </c:pt>
                <c:pt idx="12">
                  <c:v>25</c:v>
                </c:pt>
                <c:pt idx="13">
                  <c:v>35</c:v>
                </c:pt>
                <c:pt idx="14">
                  <c:v>131</c:v>
                </c:pt>
                <c:pt idx="15">
                  <c:v>211</c:v>
                </c:pt>
                <c:pt idx="16">
                  <c:v>345</c:v>
                </c:pt>
                <c:pt idx="17">
                  <c:v>550</c:v>
                </c:pt>
                <c:pt idx="18">
                  <c:v>726</c:v>
                </c:pt>
                <c:pt idx="19">
                  <c:v>772</c:v>
                </c:pt>
                <c:pt idx="20">
                  <c:v>979</c:v>
                </c:pt>
                <c:pt idx="21">
                  <c:v>1005</c:v>
                </c:pt>
                <c:pt idx="22">
                  <c:v>1219</c:v>
                </c:pt>
                <c:pt idx="23">
                  <c:v>1214</c:v>
                </c:pt>
                <c:pt idx="24">
                  <c:v>1263</c:v>
                </c:pt>
                <c:pt idx="25">
                  <c:v>1248</c:v>
                </c:pt>
                <c:pt idx="26">
                  <c:v>1360</c:v>
                </c:pt>
                <c:pt idx="27">
                  <c:v>1734</c:v>
                </c:pt>
                <c:pt idx="28">
                  <c:v>2049</c:v>
                </c:pt>
                <c:pt idx="29">
                  <c:v>1993</c:v>
                </c:pt>
                <c:pt idx="30">
                  <c:v>1899</c:v>
                </c:pt>
                <c:pt idx="31">
                  <c:v>2145</c:v>
                </c:pt>
                <c:pt idx="32">
                  <c:v>2438</c:v>
                </c:pt>
                <c:pt idx="33">
                  <c:v>2340</c:v>
                </c:pt>
                <c:pt idx="34">
                  <c:v>2447</c:v>
                </c:pt>
                <c:pt idx="35">
                  <c:v>1451</c:v>
                </c:pt>
              </c:numCache>
            </c:numRef>
          </c:val>
        </c:ser>
        <c:marker val="1"/>
        <c:axId val="127804160"/>
        <c:axId val="102678912"/>
      </c:lineChart>
      <c:catAx>
        <c:axId val="12780416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4B4B4B">
                <a:tint val="75000"/>
                <a:shade val="95000"/>
                <a:satMod val="105000"/>
                <a:alpha val="55000"/>
              </a:srgbClr>
            </a:solidFill>
            <a:prstDash val="sysDash"/>
          </a:ln>
        </c:spPr>
        <c:txPr>
          <a:bodyPr rot="2700000"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zh-CN"/>
          </a:p>
        </c:txPr>
        <c:crossAx val="102678912"/>
        <c:crosses val="autoZero"/>
        <c:auto val="1"/>
        <c:lblAlgn val="ctr"/>
        <c:lblOffset val="100"/>
      </c:catAx>
      <c:valAx>
        <c:axId val="1026789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zh-CN"/>
          </a:p>
        </c:txPr>
        <c:crossAx val="127804160"/>
        <c:crosses val="autoZero"/>
        <c:crossBetween val="between"/>
      </c:valAx>
    </c:plotArea>
    <c:plotVisOnly val="1"/>
  </c:chart>
  <c:spPr>
    <a:solidFill>
      <a:schemeClr val="tx2">
        <a:lumMod val="20000"/>
        <a:lumOff val="80000"/>
      </a:schemeClr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1188"/>
            <a:ext cx="5629275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8423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21501F8-EBFD-4351-8733-367236688A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B2C2A-1DA2-4990-8314-0B27527FCA32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41350"/>
            <a:ext cx="4654550" cy="3490913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4104" y="4302226"/>
            <a:ext cx="6444597" cy="4526874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1501F8-EBFD-4351-8733-367236688A27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/>
              <a:t>清华大学化学系李悦明的石墨烯文章。</a:t>
            </a:r>
            <a:endParaRPr lang="en-US" altLang="zh-CN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查找某文献（书</a:t>
            </a:r>
            <a:r>
              <a:rPr lang="en-US" altLang="zh-CN" dirty="0" smtClean="0"/>
              <a:t>or</a:t>
            </a:r>
            <a:r>
              <a:rPr lang="zh-CN" altLang="en-US" dirty="0" smtClean="0"/>
              <a:t>文章）被</a:t>
            </a:r>
            <a:r>
              <a:rPr lang="en-US" altLang="zh-CN" dirty="0" smtClean="0"/>
              <a:t>WOS</a:t>
            </a:r>
            <a:r>
              <a:rPr lang="zh-CN" altLang="en-US" dirty="0" smtClean="0"/>
              <a:t>中文献的引用情况。换句话说，可以查找某文献被全球高质量文献的引用情况。不管该文献是否被</a:t>
            </a:r>
            <a:r>
              <a:rPr lang="en-US" altLang="zh-CN" dirty="0" smtClean="0"/>
              <a:t>WOS</a:t>
            </a:r>
            <a:r>
              <a:rPr lang="zh-CN" altLang="en-US" dirty="0" smtClean="0"/>
              <a:t>收录。所谓的查收查引，被引参考文献检索就是查引用。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1501F8-EBFD-4351-8733-367236688A27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A97C-74A8-449E-ACE9-1401AADE145F}" type="slidenum">
              <a:rPr lang="zh-CN" altLang="en-US" smtClean="0">
                <a:latin typeface="Arial" pitchFamily="34" charset="0"/>
              </a:rPr>
              <a:pPr/>
              <a:t>54</a:t>
            </a:fld>
            <a:endParaRPr lang="en-US" altLang="zh-CN" smtClean="0">
              <a:latin typeface="Arial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2634" y="4421823"/>
            <a:ext cx="4690533" cy="4189095"/>
          </a:xfrm>
          <a:noFill/>
          <a:ln/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B2C2A-1DA2-4990-8314-0B27527FCA32}" type="slidenum">
              <a:rPr lang="en-US" altLang="zh-CN"/>
              <a:pPr/>
              <a:t>120</a:t>
            </a:fld>
            <a:endParaRPr lang="en-US" altLang="zh-CN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41350"/>
            <a:ext cx="4654550" cy="3490913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4104" y="4302226"/>
            <a:ext cx="6444597" cy="4526874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55600" y="4321175"/>
            <a:ext cx="8410575" cy="0"/>
          </a:xfrm>
          <a:prstGeom prst="line">
            <a:avLst/>
          </a:prstGeom>
          <a:noFill/>
          <a:ln w="2413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5" name="Picture 6" descr="tr_hrz_rgb_pos"/>
          <p:cNvPicPr>
            <a:picLocks noChangeAspect="1" noChangeArrowheads="1"/>
          </p:cNvPicPr>
          <p:nvPr/>
        </p:nvPicPr>
        <p:blipFill>
          <a:blip r:embed="rId2" cstate="print"/>
          <a:srcRect b="20689"/>
          <a:stretch>
            <a:fillRect/>
          </a:stretch>
        </p:blipFill>
        <p:spPr bwMode="auto">
          <a:xfrm>
            <a:off x="6048375" y="5976938"/>
            <a:ext cx="27336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RTR8SG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381000"/>
            <a:ext cx="846772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1950" y="3448050"/>
            <a:ext cx="8382000" cy="8191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950" y="4435475"/>
            <a:ext cx="8382000" cy="1279525"/>
          </a:xfrm>
        </p:spPr>
        <p:txBody>
          <a:bodyPr rIns="0"/>
          <a:lstStyle>
            <a:lvl1pPr marL="0" indent="0">
              <a:lnSpc>
                <a:spcPct val="90000"/>
              </a:lnSpc>
              <a:spcBef>
                <a:spcPct val="0"/>
              </a:spcBef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75CF4-3926-4B1C-90D8-5C8A83045F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5250" y="506413"/>
            <a:ext cx="1841500" cy="5589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575" y="506413"/>
            <a:ext cx="5375275" cy="5589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1AA9B-73E9-44C5-85FF-B2B6A72D46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06413"/>
            <a:ext cx="7369175" cy="836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7575" y="1525588"/>
            <a:ext cx="3608388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25588"/>
            <a:ext cx="3608387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9136A-DBA9-4900-BCD3-F519167277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06413"/>
            <a:ext cx="7369175" cy="836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7575" y="1525588"/>
            <a:ext cx="7369175" cy="457041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5C965-B2E3-48A0-9056-B3B159CD95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525" y="1528763"/>
            <a:ext cx="36179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528763"/>
            <a:ext cx="36179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5B8B-344C-4345-9966-C3C7A1A0DD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519113"/>
            <a:ext cx="1846262" cy="5580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8525" y="519113"/>
            <a:ext cx="5389563" cy="5580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F3D47-2827-4C31-82C2-70A94624C3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575" y="1525588"/>
            <a:ext cx="3608388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25588"/>
            <a:ext cx="3608387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0AC1-8E69-45DE-A4A0-F2E084F7EF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BDD84-4562-42A2-B590-9BA382C505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80E9-3477-472B-8C9A-984AE86DA1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98767-21B6-401A-B86C-1AE4363CC9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66749-CD83-4A3D-99F1-CBBB78C7DF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98C0-375B-4326-91F9-2E1AF5F98A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36550" y="1530350"/>
            <a:ext cx="216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chemeClr val="tx2"/>
              </a:buClr>
              <a:buFontTx/>
              <a:buChar char="•"/>
              <a:defRPr/>
            </a:pPr>
            <a:endParaRPr lang="zh-CN" altLang="zh-CN" sz="2400">
              <a:ea typeface="宋体" pitchFamily="2" charset="-122"/>
            </a:endParaRPr>
          </a:p>
        </p:txBody>
      </p:sp>
      <p:pic>
        <p:nvPicPr>
          <p:cNvPr id="1027" name="Picture 3" descr="TR_SlideLogo_BW6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1475" y="6323013"/>
            <a:ext cx="16525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4450"/>
            <a:ext cx="51720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863" y="6394450"/>
            <a:ext cx="4572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0A10422-9E0E-45C6-A238-BFD1AD8854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506413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1525588"/>
            <a:ext cx="736917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pic>
        <p:nvPicPr>
          <p:cNvPr id="1032" name="Picture 8" descr="slideMaster_Logo6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hidden">
          <a:xfrm>
            <a:off x="371475" y="6323013"/>
            <a:ext cx="164465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917575" y="1365250"/>
            <a:ext cx="7369175" cy="0"/>
          </a:xfrm>
          <a:prstGeom prst="line">
            <a:avLst/>
          </a:prstGeom>
          <a:noFill/>
          <a:ln w="2413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914400" indent="-171450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1485900" indent="-1143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5pPr>
      <a:lvl6pPr marL="19431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6pPr>
      <a:lvl7pPr marL="24003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7pPr>
      <a:lvl8pPr marL="28575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8pPr>
      <a:lvl9pPr marL="33147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hc_DividerGraphBG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898525" y="519113"/>
            <a:ext cx="7388225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1528763"/>
            <a:ext cx="73882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hf hdr="0" ftr="0" dt="0"/>
  <p:txStyles>
    <p:titleStyle>
      <a:lvl1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rtl="0" eaLnBrk="0" fontAlgn="base" hangingPunct="0">
        <a:spcBef>
          <a:spcPct val="3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971550" indent="-228600" algn="l" rtl="0" eaLnBrk="0" fontAlgn="base" hangingPunct="0">
        <a:spcBef>
          <a:spcPct val="25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p-science.thomsonreuters.com.cn/2013wokonline/courses.htm" TargetMode="External"/><Relationship Id="rId4" Type="http://schemas.openxmlformats.org/officeDocument/2006/relationships/image" Target="../media/image14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p-science.thomsonreuters.com.cn/2013WOKOnline/resource_web.htm" TargetMode="External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s.support.china@thomsonreuters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6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b="1" smtClean="0"/>
              <a:t>SCI</a:t>
            </a:r>
            <a:r>
              <a:rPr lang="zh-CN" altLang="en-US" b="1" smtClean="0"/>
              <a:t>论文</a:t>
            </a:r>
            <a:r>
              <a:rPr lang="zh-CN" altLang="en-US" b="1" dirty="0" smtClean="0"/>
              <a:t>写作与投稿</a:t>
            </a:r>
            <a:endParaRPr lang="en-US" altLang="zh-CN" b="1" dirty="0" smtClean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911" y="5190184"/>
            <a:ext cx="43894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zh-CN" altLang="en-US" sz="1600" kern="0" noProof="0" dirty="0" smtClean="0">
                <a:solidFill>
                  <a:srgbClr val="333333"/>
                </a:solidFill>
                <a:latin typeface="+mn-lt"/>
                <a:ea typeface="黑体" pitchFamily="2" charset="-122"/>
              </a:rPr>
              <a:t>张丹丹 博士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汤森路透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GB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2013</a:t>
            </a:r>
            <a:r>
              <a:rPr kumimoji="0" lang="zh-CN" alt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年</a:t>
            </a:r>
          </a:p>
        </p:txBody>
      </p:sp>
      <p:pic>
        <p:nvPicPr>
          <p:cNvPr id="8" name="Picture 4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95" y="345636"/>
            <a:ext cx="8515575" cy="31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30267" y="346755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：什么是科技写作？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3378" y="122468"/>
            <a:ext cx="2104573" cy="1805940"/>
            <a:chOff x="199573" y="195036"/>
            <a:chExt cx="2630716" cy="2257425"/>
          </a:xfrm>
        </p:grpSpPr>
        <p:grpSp>
          <p:nvGrpSpPr>
            <p:cNvPr id="14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19" name="Pie 18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accent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" name="Pie 19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" name="Pie 20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2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60398" y="304801"/>
              <a:ext cx="161108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9573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67549" y="769264"/>
              <a:ext cx="1262740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0229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4174" y="3599540"/>
            <a:ext cx="896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科技写作</a:t>
            </a: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通常是指以符合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标准格式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的科技论文形式</a:t>
            </a: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，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在科技期刊上陈述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原创性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的研究</a:t>
            </a: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。</a:t>
            </a:r>
            <a:endParaRPr lang="zh-CN" altLang="en-US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30043">
            <a:off x="522729" y="4316074"/>
            <a:ext cx="1536191" cy="171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494979" y="4847766"/>
            <a:ext cx="2264228" cy="66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评论性文章、会议报告、会议摘要</a:t>
            </a:r>
            <a:r>
              <a:rPr lang="zh-CN" altLang="en-US" sz="12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以</a:t>
            </a:r>
            <a:r>
              <a:rPr lang="zh-CN" altLang="en-US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及为</a:t>
            </a:r>
            <a:r>
              <a:rPr lang="zh-CN" altLang="en-US" sz="12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基金申请、口头推介、海报等</a:t>
            </a:r>
            <a:r>
              <a:rPr lang="zh-CN" altLang="en-US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目的撰写的文章</a:t>
            </a:r>
            <a:endParaRPr lang="zh-CN" altLang="en-US" sz="1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763666" y="4145188"/>
            <a:ext cx="1803699" cy="1953788"/>
            <a:chOff x="6966866" y="4348388"/>
            <a:chExt cx="1803699" cy="195378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9377" y="4348388"/>
              <a:ext cx="1277937" cy="17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6966866" y="5994399"/>
              <a:ext cx="18036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i="1" dirty="0" smtClean="0">
                  <a:solidFill>
                    <a:schemeClr val="tx2"/>
                  </a:solidFill>
                </a:rPr>
                <a:t>No fake in science!</a:t>
              </a:r>
              <a:endParaRPr lang="zh-CN" altLang="en-US" sz="14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84069" y="1494973"/>
            <a:ext cx="2101857" cy="1782468"/>
            <a:chOff x="3585667" y="1683655"/>
            <a:chExt cx="2101857" cy="178246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4018" y="1683655"/>
              <a:ext cx="1511753" cy="132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585667" y="3004458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Louis Pasteur (1822</a:t>
              </a:r>
              <a:r>
                <a:rPr lang="zh-CN" altLang="en-US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～</a:t>
              </a:r>
              <a:r>
                <a:rPr lang="en-US" altLang="zh-CN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1895)</a:t>
              </a:r>
            </a:p>
            <a:p>
              <a:pPr algn="ctr"/>
              <a:r>
                <a:rPr lang="zh-CN" altLang="en-US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法国微生物学家</a:t>
              </a:r>
              <a:r>
                <a:rPr lang="en-US" altLang="zh-CN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化学家</a:t>
              </a:r>
              <a:endParaRPr lang="zh-CN" alt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1598" y="1930399"/>
            <a:ext cx="303961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tx2"/>
                </a:solidFill>
              </a:rPr>
              <a:t>早期期刊论文多是描述性文章</a:t>
            </a:r>
            <a:r>
              <a:rPr lang="en-US" altLang="zh-CN" sz="1400" b="1" dirty="0" smtClean="0">
                <a:solidFill>
                  <a:schemeClr val="tx2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/>
              <a:t>First, I saw this, and then I saw that.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zh-CN" sz="1400" dirty="0" smtClean="0"/>
              <a:t>或者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/>
              <a:t>First, I did this, and then I did that.</a:t>
            </a:r>
            <a:endParaRPr lang="zh-CN" altLang="zh-CN" sz="1400" dirty="0" smtClean="0"/>
          </a:p>
        </p:txBody>
      </p:sp>
      <p:sp>
        <p:nvSpPr>
          <p:cNvPr id="30" name="Right Arrow 29"/>
          <p:cNvSpPr/>
          <p:nvPr/>
        </p:nvSpPr>
        <p:spPr>
          <a:xfrm>
            <a:off x="3033485" y="2220685"/>
            <a:ext cx="725714" cy="27577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Right Arrow 30"/>
          <p:cNvSpPr/>
          <p:nvPr/>
        </p:nvSpPr>
        <p:spPr>
          <a:xfrm>
            <a:off x="5377542" y="2227943"/>
            <a:ext cx="725714" cy="27577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6104385" y="1589319"/>
            <a:ext cx="2064989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b="1" dirty="0" smtClean="0">
                <a:solidFill>
                  <a:schemeClr val="tx2"/>
                </a:solidFill>
              </a:rPr>
              <a:t>IMRAD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论文格式</a:t>
            </a:r>
            <a:r>
              <a:rPr lang="en-US" altLang="zh-CN" sz="1400" b="1" dirty="0" smtClean="0">
                <a:solidFill>
                  <a:schemeClr val="tx2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I:  Introduction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M: Materials &amp; Methods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R: Result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A:  Acknowledgement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D: Discussion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3061" y="317727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如何统一做格式化处理？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3344" y="1509486"/>
            <a:ext cx="130095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"/>
          <p:cNvGrpSpPr/>
          <p:nvPr/>
        </p:nvGrpSpPr>
        <p:grpSpPr>
          <a:xfrm>
            <a:off x="5786651" y="40443"/>
            <a:ext cx="3357349" cy="6817557"/>
            <a:chOff x="6605517" y="1741085"/>
            <a:chExt cx="3357349" cy="6817557"/>
          </a:xfrm>
        </p:grpSpPr>
        <p:grpSp>
          <p:nvGrpSpPr>
            <p:cNvPr id="5" name="Group 6"/>
            <p:cNvGrpSpPr/>
            <p:nvPr/>
          </p:nvGrpSpPr>
          <p:grpSpPr>
            <a:xfrm>
              <a:off x="6605517" y="1944805"/>
              <a:ext cx="3357349" cy="6613837"/>
              <a:chOff x="6605517" y="1944805"/>
              <a:chExt cx="3357349" cy="661383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05517" y="1944805"/>
                <a:ext cx="3343701" cy="6613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矩形 4"/>
              <p:cNvSpPr/>
              <p:nvPr/>
            </p:nvSpPr>
            <p:spPr>
              <a:xfrm>
                <a:off x="6646460" y="1987250"/>
                <a:ext cx="3316406" cy="657139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7693" y="1741085"/>
              <a:ext cx="18859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07886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1204686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304797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2229" y="1582058"/>
            <a:ext cx="4034971" cy="4688114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2"/>
          <p:cNvGrpSpPr/>
          <p:nvPr/>
        </p:nvGrpSpPr>
        <p:grpSpPr>
          <a:xfrm>
            <a:off x="2076567" y="2589897"/>
            <a:ext cx="5086266" cy="4514850"/>
            <a:chOff x="218215" y="195036"/>
            <a:chExt cx="2543133" cy="2257425"/>
          </a:xfrm>
        </p:grpSpPr>
        <p:grpSp>
          <p:nvGrpSpPr>
            <p:cNvPr id="18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23" name="Pie 22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accent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" name="Pie 23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Pie 24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31370" y="297544"/>
              <a:ext cx="1611084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8601" y="703950"/>
              <a:ext cx="921654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8608" y="751121"/>
              <a:ext cx="126274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0229" y="1331685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4825683" y="1733549"/>
            <a:ext cx="3213339" cy="2095021"/>
            <a:chOff x="4829324" y="620369"/>
            <a:chExt cx="4016674" cy="26187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9324" y="620369"/>
              <a:ext cx="4016674" cy="2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167940" y="2854423"/>
              <a:ext cx="112851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自行检索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1940203" y="1658417"/>
            <a:ext cx="2582518" cy="2109482"/>
            <a:chOff x="1489626" y="0"/>
            <a:chExt cx="3228147" cy="26368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9626" y="0"/>
              <a:ext cx="3228147" cy="2636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58886" y="230587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请教同行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08" y="253359"/>
            <a:ext cx="7369175" cy="836612"/>
          </a:xfrm>
        </p:spPr>
        <p:txBody>
          <a:bodyPr/>
          <a:lstStyle/>
          <a:p>
            <a:r>
              <a:rPr lang="zh-CN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如何选择合适的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SCI</a:t>
            </a:r>
            <a:r>
              <a:rPr lang="zh-CN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期刊投稿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？</a:t>
            </a:r>
          </a:p>
        </p:txBody>
      </p:sp>
      <p:grpSp>
        <p:nvGrpSpPr>
          <p:cNvPr id="5" name="Group 16"/>
          <p:cNvGrpSpPr/>
          <p:nvPr/>
        </p:nvGrpSpPr>
        <p:grpSpPr>
          <a:xfrm>
            <a:off x="554080" y="2845439"/>
            <a:ext cx="1085618" cy="2513005"/>
            <a:chOff x="1987825" y="1113183"/>
            <a:chExt cx="2292627" cy="4990028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2690" y="1113183"/>
              <a:ext cx="2077762" cy="3973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987825" y="4929810"/>
              <a:ext cx="2093843" cy="117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查阅所引用参考文献的来源出版物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38611" y="4049486"/>
            <a:ext cx="3195105" cy="1509485"/>
            <a:chOff x="4430489" y="4049486"/>
            <a:chExt cx="3195105" cy="1509485"/>
          </a:xfrm>
        </p:grpSpPr>
        <p:sp>
          <p:nvSpPr>
            <p:cNvPr id="15" name="TextBox 14"/>
            <p:cNvSpPr txBox="1"/>
            <p:nvPr/>
          </p:nvSpPr>
          <p:spPr>
            <a:xfrm>
              <a:off x="4826003" y="4680857"/>
              <a:ext cx="2145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我国学者的投稿倾向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2287" y="5167086"/>
              <a:ext cx="11192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语言因素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  <a:endParaRPr lang="zh-CN" altLang="en-US" sz="16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30489" y="4156527"/>
              <a:ext cx="31951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所关注课题的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SCI</a:t>
              </a: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期刊都有哪些？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453165" y="4049486"/>
              <a:ext cx="3154680" cy="1509485"/>
              <a:chOff x="4453165" y="4049486"/>
              <a:chExt cx="3154680" cy="150948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455878" y="4049486"/>
                <a:ext cx="3135093" cy="1509485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467907" y="4567238"/>
                <a:ext cx="310896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453165" y="5101764"/>
                <a:ext cx="315468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7133147" y="4049486"/>
            <a:ext cx="1270632" cy="1509485"/>
            <a:chOff x="7525025" y="4049486"/>
            <a:chExt cx="1270632" cy="1509485"/>
          </a:xfrm>
        </p:grpSpPr>
        <p:sp>
          <p:nvSpPr>
            <p:cNvPr id="17" name="TextBox 16"/>
            <p:cNvSpPr txBox="1"/>
            <p:nvPr/>
          </p:nvSpPr>
          <p:spPr>
            <a:xfrm>
              <a:off x="7525025" y="4230915"/>
              <a:ext cx="122661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用稿特点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投稿须知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影响因子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 algn="ctr"/>
              <a:r>
                <a:rPr lang="en-US" altLang="zh-CN" sz="2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……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91647" y="4049486"/>
              <a:ext cx="1204010" cy="150948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21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318052" y="1419571"/>
            <a:ext cx="3167269" cy="10535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1"/>
          <p:cNvSpPr/>
          <p:nvPr/>
        </p:nvSpPr>
        <p:spPr>
          <a:xfrm>
            <a:off x="245166" y="4089884"/>
            <a:ext cx="1530626" cy="11661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43315" y="2833639"/>
            <a:ext cx="6937824" cy="23544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PHARMACOLOGY PHARMACY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领域，有关紫杉醇的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SCI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文章：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可用“来源出版物”查看本领域该课题的主要投稿期刊；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可用“国家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/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地区”精炼出我国学者；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可用“语言”查看是否有中文期刊被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SCI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收录；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可用“分析检索结果”分析不同刊物用稿特点；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可通过文章全记录页面：了解不同刊物的“投稿须知”和影响因子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60285"/>
            <a:ext cx="9144000" cy="996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1848678" y="812818"/>
            <a:ext cx="7034065" cy="598712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40718" y="376201"/>
            <a:ext cx="6853339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利用“来源出版物”查看本领域课题的主要投稿期刊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21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31913" y="5234610"/>
            <a:ext cx="1464365" cy="9409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/>
          <p:cNvSpPr/>
          <p:nvPr/>
        </p:nvSpPr>
        <p:spPr>
          <a:xfrm>
            <a:off x="315739" y="5542311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27804" y="651973"/>
            <a:ext cx="6127625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利用“国家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地区”精炼我国学者的研究成果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1321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324676" y="1510748"/>
            <a:ext cx="4008786" cy="10071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11"/>
          <p:cNvSpPr/>
          <p:nvPr/>
        </p:nvSpPr>
        <p:spPr>
          <a:xfrm>
            <a:off x="7999265" y="2422624"/>
            <a:ext cx="1086679" cy="1987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898775" y="898720"/>
            <a:ext cx="6127625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利用“分析检索结果”分析各期刊特点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865" y="-1293813"/>
            <a:ext cx="7961313" cy="815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1016944" y="4343864"/>
            <a:ext cx="5514485" cy="2281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11"/>
          <p:cNvSpPr/>
          <p:nvPr/>
        </p:nvSpPr>
        <p:spPr>
          <a:xfrm>
            <a:off x="588148" y="3302947"/>
            <a:ext cx="1537254" cy="3047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11"/>
          <p:cNvSpPr/>
          <p:nvPr/>
        </p:nvSpPr>
        <p:spPr>
          <a:xfrm>
            <a:off x="713096" y="1651473"/>
            <a:ext cx="1609194" cy="2208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299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1"/>
          <p:cNvSpPr/>
          <p:nvPr/>
        </p:nvSpPr>
        <p:spPr>
          <a:xfrm>
            <a:off x="1944925" y="2751097"/>
            <a:ext cx="6342742" cy="57833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770932" y="1059850"/>
            <a:ext cx="5574791" cy="3877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浏览文章的标题、摘要等信息，捕捉刊物的用稿特点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8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1370" y="2945355"/>
            <a:ext cx="265680" cy="32037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1428" y="1654631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5713" y="1523991"/>
            <a:ext cx="6995886" cy="566058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32227" y="3657600"/>
            <a:ext cx="1190172" cy="1872343"/>
            <a:chOff x="232227" y="3657600"/>
            <a:chExt cx="1190172" cy="1872343"/>
          </a:xfrm>
        </p:grpSpPr>
        <p:sp>
          <p:nvSpPr>
            <p:cNvPr id="24" name="Left Bracket 23"/>
            <p:cNvSpPr/>
            <p:nvPr/>
          </p:nvSpPr>
          <p:spPr>
            <a:xfrm>
              <a:off x="1248228" y="3657600"/>
              <a:ext cx="174171" cy="1872343"/>
            </a:xfrm>
            <a:prstGeom prst="leftBracke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2227" y="409302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/>
                  </a:solidFill>
                </a:rPr>
                <a:t>IMRAD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002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/>
          <p:nvPr/>
        </p:nvGrpSpPr>
        <p:grpSpPr>
          <a:xfrm>
            <a:off x="362834" y="-58049"/>
            <a:ext cx="1188720" cy="1323439"/>
            <a:chOff x="4731633" y="1814274"/>
            <a:chExt cx="1188720" cy="1323439"/>
          </a:xfrm>
        </p:grpSpPr>
        <p:sp>
          <p:nvSpPr>
            <p:cNvPr id="6" name="Oval 5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sp>
        <p:nvSpPr>
          <p:cNvPr id="8" name="矩形 11"/>
          <p:cNvSpPr/>
          <p:nvPr/>
        </p:nvSpPr>
        <p:spPr>
          <a:xfrm>
            <a:off x="203199" y="1944916"/>
            <a:ext cx="6226629" cy="4499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11"/>
          <p:cNvSpPr/>
          <p:nvPr/>
        </p:nvSpPr>
        <p:spPr>
          <a:xfrm>
            <a:off x="239487" y="1669154"/>
            <a:ext cx="544283" cy="232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0235" y="341389"/>
            <a:ext cx="5574791" cy="9787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通过文章的全记录页面：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  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“全文”链接按钮：了解投稿须知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  “期刊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impact factor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”：期刊影响因子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6749144" y="4013211"/>
            <a:ext cx="2031999" cy="3265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7663" cy="962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569027" y="1814287"/>
            <a:ext cx="5457373" cy="4354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002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/>
          <p:nvPr/>
        </p:nvGrpSpPr>
        <p:grpSpPr>
          <a:xfrm>
            <a:off x="362834" y="-58049"/>
            <a:ext cx="1188720" cy="1323439"/>
            <a:chOff x="4731633" y="1814274"/>
            <a:chExt cx="1188720" cy="1323439"/>
          </a:xfrm>
        </p:grpSpPr>
        <p:sp>
          <p:nvSpPr>
            <p:cNvPr id="6" name="Oval 5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sp>
        <p:nvSpPr>
          <p:cNvPr id="8" name="矩形 11"/>
          <p:cNvSpPr/>
          <p:nvPr/>
        </p:nvSpPr>
        <p:spPr>
          <a:xfrm>
            <a:off x="203199" y="1944916"/>
            <a:ext cx="6226629" cy="4499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11"/>
          <p:cNvSpPr/>
          <p:nvPr/>
        </p:nvSpPr>
        <p:spPr>
          <a:xfrm>
            <a:off x="239487" y="1669154"/>
            <a:ext cx="544283" cy="232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0235" y="341389"/>
            <a:ext cx="5574791" cy="9787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通过文章的全记录页面：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  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“全文”链接按钮：了解投稿须知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  “期刊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impact factor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”：期刊影响因子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6792687" y="4020457"/>
            <a:ext cx="1944913" cy="3338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541"/>
            <a:ext cx="9144000" cy="61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6"/>
          <p:cNvSpPr>
            <a:spLocks noChangeArrowheads="1"/>
          </p:cNvSpPr>
          <p:nvPr/>
        </p:nvSpPr>
        <p:spPr bwMode="auto">
          <a:xfrm>
            <a:off x="940940" y="1045031"/>
            <a:ext cx="684661" cy="34834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575" y="698290"/>
            <a:ext cx="7369175" cy="457041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131"/>
            <a:ext cx="9260754" cy="539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6"/>
          <p:cNvSpPr>
            <a:spLocks noChangeArrowheads="1"/>
          </p:cNvSpPr>
          <p:nvPr/>
        </p:nvSpPr>
        <p:spPr bwMode="auto">
          <a:xfrm>
            <a:off x="203200" y="2554530"/>
            <a:ext cx="6415314" cy="1857829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6" name="圆角矩形 6"/>
          <p:cNvSpPr>
            <a:spLocks noChangeArrowheads="1"/>
          </p:cNvSpPr>
          <p:nvPr/>
        </p:nvSpPr>
        <p:spPr bwMode="auto">
          <a:xfrm>
            <a:off x="1753736" y="4107560"/>
            <a:ext cx="1018493" cy="2032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885042" y="4790396"/>
            <a:ext cx="6522153" cy="1189491"/>
            <a:chOff x="1885042" y="4790396"/>
            <a:chExt cx="6522153" cy="1189491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5042" y="4790396"/>
              <a:ext cx="6522153" cy="1189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3943" y="4876801"/>
              <a:ext cx="6313714" cy="103051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2307771" y="4368800"/>
            <a:ext cx="261258" cy="449943"/>
          </a:xfrm>
          <a:prstGeom prst="straightConnector1">
            <a:avLst/>
          </a:prstGeom>
          <a:ln w="762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14520" y="2685144"/>
            <a:ext cx="2438400" cy="2692034"/>
            <a:chOff x="319314" y="2743200"/>
            <a:chExt cx="2438400" cy="26920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811" y="2770867"/>
              <a:ext cx="2421391" cy="2664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319314" y="2743200"/>
              <a:ext cx="2438400" cy="26851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2496957" y="2343151"/>
            <a:ext cx="4628921" cy="4514849"/>
            <a:chOff x="3527471" y="2854323"/>
            <a:chExt cx="3857434" cy="3762374"/>
          </a:xfrm>
        </p:grpSpPr>
        <p:sp>
          <p:nvSpPr>
            <p:cNvPr id="9" name="Pie 8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0859263"/>
                <a:gd name="adj2" fmla="val 1446044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4363297"/>
                <a:gd name="adj2" fmla="val 18205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/>
            <p:cNvSpPr/>
            <p:nvPr/>
          </p:nvSpPr>
          <p:spPr>
            <a:xfrm>
              <a:off x="3527471" y="2854323"/>
              <a:ext cx="3852672" cy="3762374"/>
            </a:xfrm>
            <a:prstGeom prst="pie">
              <a:avLst>
                <a:gd name="adj1" fmla="val 18153047"/>
                <a:gd name="adj2" fmla="val 215378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31"/>
            <p:cNvSpPr/>
            <p:nvPr/>
          </p:nvSpPr>
          <p:spPr>
            <a:xfrm>
              <a:off x="4650254" y="3951569"/>
              <a:ext cx="1637736" cy="15149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56002" y="2598059"/>
            <a:ext cx="26706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 Is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Scientific Writing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460" y="3461663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Write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546" y="3439892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Subscribe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190" y="810305"/>
            <a:ext cx="3982810" cy="144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9"/>
          <p:cNvSpPr/>
          <p:nvPr/>
        </p:nvSpPr>
        <p:spPr>
          <a:xfrm>
            <a:off x="2481943" y="4557486"/>
            <a:ext cx="4644572" cy="4644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Web of Science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数据库</a:t>
            </a: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5573480" y="928916"/>
            <a:ext cx="3454400" cy="5065485"/>
            <a:chOff x="5283200" y="1407878"/>
            <a:chExt cx="3454400" cy="5065485"/>
          </a:xfrm>
        </p:grpSpPr>
        <p:sp>
          <p:nvSpPr>
            <p:cNvPr id="9" name="Rectangle 8"/>
            <p:cNvSpPr/>
            <p:nvPr/>
          </p:nvSpPr>
          <p:spPr>
            <a:xfrm>
              <a:off x="5312227" y="1407878"/>
              <a:ext cx="3323772" cy="506548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10"/>
            <p:cNvGrpSpPr/>
            <p:nvPr/>
          </p:nvGrpSpPr>
          <p:grpSpPr>
            <a:xfrm>
              <a:off x="5573751" y="1825366"/>
              <a:ext cx="2823472" cy="3174147"/>
              <a:chOff x="1259632" y="620688"/>
              <a:chExt cx="2823472" cy="31741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951813" y="3487058"/>
                <a:ext cx="141231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 smtClean="0">
                    <a:solidFill>
                      <a:schemeClr val="accent6"/>
                    </a:solidFill>
                  </a:rPr>
                  <a:t>Robert  A. Day</a:t>
                </a:r>
                <a:endParaRPr lang="zh-CN" altLang="en-US" sz="1400" b="1" dirty="0">
                  <a:solidFill>
                    <a:schemeClr val="accent6"/>
                  </a:solidFill>
                </a:endParaRPr>
              </a:p>
            </p:txBody>
          </p: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59632" y="620688"/>
                <a:ext cx="2823472" cy="28803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5283200" y="4923357"/>
              <a:ext cx="3454400" cy="14385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Profess Emeritus 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at the University of Delaware ;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became </a:t>
              </a:r>
              <a:r>
                <a:rPr lang="en-US" altLang="zh-CN" sz="1400" b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director of ISI Press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;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became </a:t>
              </a:r>
              <a:r>
                <a:rPr lang="en-US" altLang="zh-CN" sz="1400" b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vice president of ISI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;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the author of </a:t>
              </a:r>
              <a:r>
                <a:rPr lang="en-US" altLang="zh-CN" sz="1400" b="1" i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How to Write and Publish a Scientific Paper</a:t>
              </a:r>
              <a:endParaRPr lang="zh-CN" altLang="en-US" sz="1400" dirty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53" name="Rectangle 2"/>
          <p:cNvSpPr>
            <a:spLocks noGrp="1" noChangeArrowheads="1"/>
          </p:cNvSpPr>
          <p:nvPr>
            <p:ph type="title"/>
          </p:nvPr>
        </p:nvSpPr>
        <p:spPr>
          <a:xfrm>
            <a:off x="888548" y="319308"/>
            <a:ext cx="2115910" cy="836612"/>
          </a:xfrm>
        </p:spPr>
        <p:txBody>
          <a:bodyPr/>
          <a:lstStyle/>
          <a:p>
            <a:r>
              <a:rPr lang="zh-CN" altLang="en-US" b="1" dirty="0" smtClean="0">
                <a:ea typeface="宋体" charset="-122"/>
              </a:rPr>
              <a:t>推荐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3829" y="4920342"/>
            <a:ext cx="4717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Robert A. Day</a:t>
            </a:r>
            <a:r>
              <a:rPr lang="zh-CN" altLang="en-US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zh-CN" altLang="zh-CN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美国特拉华大学教授，被视为科技出版界权威，早在</a:t>
            </a:r>
            <a:r>
              <a:rPr lang="en-US" altLang="zh-CN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1979</a:t>
            </a:r>
            <a:r>
              <a:rPr lang="zh-CN" altLang="zh-CN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年他就出版了《如何撰写和发表科技论文》（“</a:t>
            </a:r>
            <a:r>
              <a:rPr lang="en-US" altLang="zh-CN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How to Write and Publish a Scientific Paper</a:t>
            </a:r>
            <a:r>
              <a:rPr lang="zh-CN" altLang="zh-CN" sz="14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”）一书，之后不断再版和重印，现在已出版第七版，被全世界上百所大学列为科技写作方面的教科书或参考书。</a:t>
            </a:r>
            <a:endParaRPr lang="zh-CN" altLang="en-US" sz="1400" b="1" dirty="0">
              <a:solidFill>
                <a:srgbClr val="003399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4" name="Group 22"/>
          <p:cNvGrpSpPr/>
          <p:nvPr/>
        </p:nvGrpSpPr>
        <p:grpSpPr>
          <a:xfrm>
            <a:off x="681056" y="1204686"/>
            <a:ext cx="4960619" cy="4441372"/>
            <a:chOff x="681056" y="1204686"/>
            <a:chExt cx="4960619" cy="4441372"/>
          </a:xfrm>
        </p:grpSpPr>
        <p:grpSp>
          <p:nvGrpSpPr>
            <p:cNvPr id="8" name="Group 28"/>
            <p:cNvGrpSpPr/>
            <p:nvPr/>
          </p:nvGrpSpPr>
          <p:grpSpPr>
            <a:xfrm>
              <a:off x="3886066" y="1204686"/>
              <a:ext cx="1755609" cy="1983642"/>
              <a:chOff x="809037" y="2440441"/>
              <a:chExt cx="1755609" cy="1983642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95613" y="2440441"/>
                <a:ext cx="996043" cy="14890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09037" y="3962418"/>
                <a:ext cx="17556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中译本</a:t>
                </a:r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</a:t>
                </a:r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第</a:t>
                </a:r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6</a:t>
                </a:r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版</a:t>
                </a:r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)</a:t>
                </a:r>
              </a:p>
              <a:p>
                <a:pPr algn="ctr"/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2006</a:t>
                </a:r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年电子工业出版社</a:t>
                </a:r>
                <a:endPara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11" name="Group 27"/>
            <p:cNvGrpSpPr/>
            <p:nvPr/>
          </p:nvGrpSpPr>
          <p:grpSpPr>
            <a:xfrm>
              <a:off x="2538044" y="1763032"/>
              <a:ext cx="1755609" cy="2203843"/>
              <a:chOff x="2282236" y="4259490"/>
              <a:chExt cx="1755609" cy="2203843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45443" y="4259490"/>
                <a:ext cx="1161143" cy="1730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282236" y="6001668"/>
                <a:ext cx="17556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影印本</a:t>
                </a:r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</a:t>
                </a:r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第</a:t>
                </a:r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6</a:t>
                </a:r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版</a:t>
                </a:r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)</a:t>
                </a:r>
              </a:p>
              <a:p>
                <a:pPr algn="ctr"/>
                <a:r>
                  <a:rPr lang="en-US" altLang="zh-CN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2007</a:t>
                </a:r>
                <a:r>
                  <a:rPr lang="zh-CN" altLang="en-US" sz="12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年北京大学出版社</a:t>
                </a:r>
                <a:endPara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flipH="1" flipV="1">
              <a:off x="4862286" y="3352800"/>
              <a:ext cx="537034" cy="22061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3715655" y="3933371"/>
              <a:ext cx="1654631" cy="164011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1"/>
            <p:cNvGrpSpPr/>
            <p:nvPr/>
          </p:nvGrpSpPr>
          <p:grpSpPr>
            <a:xfrm>
              <a:off x="681056" y="1988912"/>
              <a:ext cx="4544090" cy="3657146"/>
              <a:chOff x="681056" y="1988912"/>
              <a:chExt cx="4544090" cy="3657146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81056" y="3775975"/>
                <a:ext cx="21814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</a:t>
                </a:r>
                <a:r>
                  <a:rPr lang="zh-CN" altLang="en-US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第</a:t>
                </a:r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7</a:t>
                </a:r>
                <a:r>
                  <a:rPr lang="zh-CN" altLang="en-US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版</a:t>
                </a:r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)</a:t>
                </a:r>
              </a:p>
              <a:p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2011</a:t>
                </a:r>
                <a:r>
                  <a:rPr lang="zh-CN" altLang="en-US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年</a:t>
                </a:r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Greenwood Press</a:t>
                </a:r>
                <a:endParaRPr lang="zh-CN" altLang="en-US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119087" y="4049486"/>
                <a:ext cx="3106059" cy="159657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59102" y="1988912"/>
                <a:ext cx="1214525" cy="1813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0743" y="0"/>
            <a:ext cx="12729029" cy="1267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6705600" y="4419600"/>
            <a:ext cx="1981200" cy="914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38090"/>
            <a:ext cx="660789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学习资源，网址</a:t>
            </a:r>
            <a:r>
              <a:rPr lang="en-US" altLang="zh-CN" sz="2000" b="1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http://ip-science.thomsonreuters.com.cn/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857" y="4383313"/>
            <a:ext cx="284578" cy="2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056" y="5399315"/>
            <a:ext cx="286853" cy="28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239486" y="4659085"/>
            <a:ext cx="1153885" cy="21771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785257" y="4571999"/>
            <a:ext cx="178525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汤森路透所有数据库的使用课件</a:t>
            </a:r>
            <a:endParaRPr lang="zh-CN" altLang="en-US" sz="1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5856514" y="5399314"/>
            <a:ext cx="2576285" cy="665125"/>
            <a:chOff x="5856514" y="5399314"/>
            <a:chExt cx="2576285" cy="665125"/>
          </a:xfrm>
        </p:grpSpPr>
        <p:sp>
          <p:nvSpPr>
            <p:cNvPr id="14" name="TextBox 13"/>
            <p:cNvSpPr txBox="1"/>
            <p:nvPr/>
          </p:nvSpPr>
          <p:spPr>
            <a:xfrm>
              <a:off x="5856514" y="5725885"/>
              <a:ext cx="2576285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汤森路透大讲堂课程资源</a:t>
              </a:r>
              <a:endParaRPr lang="zh-CN" altLang="en-US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7" name="下箭头 16"/>
            <p:cNvSpPr/>
            <p:nvPr/>
          </p:nvSpPr>
          <p:spPr>
            <a:xfrm>
              <a:off x="6836229" y="5399314"/>
              <a:ext cx="203200" cy="31931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下箭头 18"/>
          <p:cNvSpPr/>
          <p:nvPr/>
        </p:nvSpPr>
        <p:spPr>
          <a:xfrm rot="16200000">
            <a:off x="1502229" y="4622800"/>
            <a:ext cx="203200" cy="319315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6" y="1349802"/>
            <a:ext cx="5531517" cy="528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181" y="1880282"/>
            <a:ext cx="6277104" cy="4434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5041" y="2806473"/>
            <a:ext cx="6318441" cy="35798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122057" y="0"/>
            <a:ext cx="4847775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模块一：汤森路透春季大讲堂</a:t>
            </a:r>
            <a:endParaRPr lang="en-US" altLang="zh-CN" sz="2000" b="1" dirty="0" smtClean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时间：每周二、四晚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7:00-8:30</a:t>
            </a:r>
          </a:p>
          <a:p>
            <a:r>
              <a:rPr lang="zh-CN" altLang="en-US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网址</a:t>
            </a:r>
            <a:r>
              <a:rPr lang="zh-CN" altLang="en-US" sz="16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en-US" altLang="zh-CN" sz="16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hlinkClick r:id="rId5"/>
              </a:rPr>
              <a:t>http://ip-science.thomsonreuters.com.cn/2013wokonline/courses.htm</a:t>
            </a:r>
            <a:r>
              <a:rPr lang="en-US" altLang="zh-CN" sz="16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 lvl="1">
              <a:buFont typeface="Wingdings" pitchFamily="2" charset="2"/>
              <a:buChar char="n"/>
            </a:pP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开题选题</a:t>
            </a:r>
            <a:endParaRPr lang="en-US" altLang="zh-CN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英文论文写作与投稿技巧</a:t>
            </a:r>
            <a:endParaRPr lang="en-US" altLang="zh-CN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基金申请</a:t>
            </a:r>
            <a:endParaRPr lang="en-US" altLang="zh-CN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专利</a:t>
            </a:r>
            <a:endParaRPr lang="zh-CN" altLang="en-US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6" y="217714"/>
            <a:ext cx="5550761" cy="579120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146" y="0"/>
            <a:ext cx="5037789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606" y="3376596"/>
            <a:ext cx="5254221" cy="771955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38171" y="0"/>
            <a:ext cx="4731661" cy="36625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模块二：中科大讲师团</a:t>
            </a:r>
            <a:endParaRPr lang="en-US" altLang="zh-CN" sz="2000" b="1" dirty="0" smtClean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时间：每周五晚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7:30-9:00</a:t>
            </a:r>
          </a:p>
          <a:p>
            <a:r>
              <a:rPr lang="zh-CN" altLang="en-US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网址：</a:t>
            </a:r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hlinkClick r:id="rId5"/>
              </a:rPr>
              <a:t>http://ip-science.thomsonreuters.com.cn/2013WOKOnline/resource_web.htm</a:t>
            </a:r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 lvl="1">
              <a:buFont typeface="Wingdings" pitchFamily="2" charset="2"/>
              <a:buChar char="n"/>
            </a:pP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搜索引擎与网络学习（桌面搜索）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数据库资源的发展趋势和利用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RSS-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同步追踪世界最新资讯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个人知识管理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WIZ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手把手教你用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EndnoteX6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文件管理新境界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-TC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简介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CN" b="1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HistCite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快速定位核心文献</a:t>
            </a:r>
            <a:endParaRPr lang="zh-CN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buFont typeface="Wingdings" pitchFamily="2" charset="2"/>
              <a:buChar char="n"/>
            </a:pP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思维导图及其在科研中的应用</a:t>
            </a:r>
            <a:endParaRPr lang="en-US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114" y="5010692"/>
            <a:ext cx="315686" cy="3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83" y="3253557"/>
            <a:ext cx="344714" cy="35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661" y="261252"/>
            <a:ext cx="1128939" cy="836612"/>
          </a:xfrm>
        </p:spPr>
        <p:txBody>
          <a:bodyPr/>
          <a:lstStyle/>
          <a:p>
            <a:r>
              <a:rPr lang="en-US" altLang="zh-CN" sz="3200" b="1" dirty="0" smtClean="0"/>
              <a:t>Title</a:t>
            </a:r>
            <a:endParaRPr lang="zh-CN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21424" y="674915"/>
            <a:ext cx="512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用</a:t>
            </a:r>
            <a:r>
              <a:rPr lang="zh-CN" altLang="en-US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最少</a:t>
            </a:r>
            <a:r>
              <a:rPr lang="zh-CN" altLang="en-US" sz="20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的词</a:t>
            </a:r>
            <a:r>
              <a:rPr lang="zh-CN" altLang="en-US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充分准确</a:t>
            </a:r>
            <a:r>
              <a:rPr lang="zh-CN" altLang="en-US" sz="20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地描述论文的</a:t>
            </a:r>
            <a:r>
              <a:rPr lang="zh-CN" altLang="en-US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全部内容</a:t>
            </a:r>
            <a:r>
              <a:rPr lang="en-US" altLang="zh-CN" sz="20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!</a:t>
            </a:r>
            <a:endParaRPr lang="zh-CN" altLang="en-US" sz="2000" b="1" dirty="0">
              <a:solidFill>
                <a:srgbClr val="78A22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61265" y="1504950"/>
            <a:ext cx="2191645" cy="2341334"/>
            <a:chOff x="29041" y="1504950"/>
            <a:chExt cx="2191645" cy="2341334"/>
          </a:xfrm>
        </p:grpSpPr>
        <p:grpSp>
          <p:nvGrpSpPr>
            <p:cNvPr id="30" name="Group 29"/>
            <p:cNvGrpSpPr/>
            <p:nvPr/>
          </p:nvGrpSpPr>
          <p:grpSpPr>
            <a:xfrm>
              <a:off x="29041" y="1504950"/>
              <a:ext cx="2191645" cy="2341334"/>
              <a:chOff x="29041" y="1504950"/>
              <a:chExt cx="2191645" cy="234133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9041" y="2033382"/>
                <a:ext cx="18165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schemeClr val="tx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不易太短：</a:t>
                </a:r>
                <a:endParaRPr lang="en-US" altLang="zh-CN" sz="1400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r>
                  <a:rPr lang="zh-CN" altLang="en-US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“</a:t>
                </a: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studies on </a:t>
                </a:r>
                <a:r>
                  <a:rPr lang="en-US" altLang="zh-CN" sz="1400" dirty="0" err="1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Brucella</a:t>
                </a:r>
                <a:r>
                  <a:rPr lang="zh-CN" altLang="en-US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”</a:t>
                </a:r>
                <a:endParaRPr lang="zh-CN" altLang="en-US" sz="14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042" y="2612601"/>
                <a:ext cx="219164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schemeClr val="tx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不易太长：</a:t>
                </a:r>
                <a:endParaRPr lang="en-US" altLang="zh-CN" sz="1400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strike="sngStrike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”Studies on”;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strike="sngStrike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”Investigations on”;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strike="sngStrike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“Observations on”;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strike="sngStrike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a, an, the</a:t>
                </a:r>
                <a:endParaRPr lang="zh-CN" altLang="en-US" sz="1400" strike="sngStrike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085" y="1514056"/>
                <a:ext cx="1886857" cy="40011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宋体"/>
                    <a:ea typeface="宋体"/>
                    <a:cs typeface="Arial Unicode MS" pitchFamily="34" charset="-122"/>
                  </a:rPr>
                  <a:t>①</a:t>
                </a:r>
                <a:r>
                  <a:rPr lang="zh-CN" altLang="en-US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长度</a:t>
                </a:r>
                <a:endParaRPr lang="zh-CN" altLang="en-US" sz="2000" b="1" dirty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3542" y="1504950"/>
                <a:ext cx="1901371" cy="234133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57156" y="1919288"/>
                <a:ext cx="1874520" cy="11112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57156" y="2633664"/>
              <a:ext cx="1874520" cy="1111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153346" y="1509486"/>
            <a:ext cx="6608538" cy="1173198"/>
            <a:chOff x="1925885" y="1509486"/>
            <a:chExt cx="6608538" cy="1173198"/>
          </a:xfrm>
        </p:grpSpPr>
        <p:sp>
          <p:nvSpPr>
            <p:cNvPr id="10" name="TextBox 9"/>
            <p:cNvSpPr txBox="1"/>
            <p:nvPr/>
          </p:nvSpPr>
          <p:spPr>
            <a:xfrm>
              <a:off x="1978710" y="1528781"/>
              <a:ext cx="6473372" cy="4001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宋体"/>
                  <a:ea typeface="宋体"/>
                  <a:cs typeface="Arial Unicode MS" pitchFamily="34" charset="-122"/>
                </a:rPr>
                <a:t>②</a:t>
              </a:r>
              <a:r>
                <a:rPr lang="zh-CN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具体</a:t>
              </a:r>
              <a:r>
                <a:rPr lang="en-US" altLang="zh-CN" sz="2000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准确</a:t>
              </a:r>
              <a:r>
                <a:rPr lang="en-US" altLang="zh-CN" sz="2000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简练</a:t>
              </a:r>
              <a:endParaRPr lang="zh-CN" altLang="en-US" sz="2000" b="1" dirty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25885" y="2075561"/>
              <a:ext cx="28921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Action of Antibiotics on Bacteria</a:t>
              </a:r>
              <a:endParaRPr lang="zh-CN" altLang="en-US" sz="15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80039" y="1944020"/>
              <a:ext cx="34543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Preliminary Observations on the Effect of Certain Antibiotics on Various Species of Bacteria</a:t>
              </a:r>
              <a:endParaRPr lang="zh-CN" altLang="en-US" sz="1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4572" y="204652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VS</a:t>
              </a:r>
              <a:endParaRPr lang="zh-CN" altLang="en-US" b="1" dirty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45819" y="1509486"/>
              <a:ext cx="6519672" cy="113211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928592" y="1931081"/>
              <a:ext cx="6539586" cy="3288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175324" y="2641600"/>
            <a:ext cx="6519672" cy="1204686"/>
            <a:chOff x="1943100" y="2641600"/>
            <a:chExt cx="6519672" cy="1204686"/>
          </a:xfrm>
        </p:grpSpPr>
        <p:sp>
          <p:nvSpPr>
            <p:cNvPr id="14" name="TextBox 13"/>
            <p:cNvSpPr txBox="1"/>
            <p:nvPr/>
          </p:nvSpPr>
          <p:spPr>
            <a:xfrm>
              <a:off x="1959430" y="2981785"/>
              <a:ext cx="63834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Inhibition</a:t>
              </a:r>
              <a:r>
                <a:rPr lang="en-US" altLang="zh-CN" sz="16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of Growth of </a:t>
              </a:r>
              <a:r>
                <a:rPr lang="en-US" altLang="zh-CN" sz="1600" b="1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Mycobacterium Tuberculosis </a:t>
              </a:r>
              <a:r>
                <a:rPr lang="en-US" altLang="zh-CN" sz="16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by </a:t>
              </a:r>
              <a:r>
                <a:rPr lang="en-US" altLang="zh-CN" sz="1600" b="1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Streptomycin</a:t>
              </a:r>
              <a:endParaRPr lang="zh-CN" altLang="en-US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43100" y="2641600"/>
              <a:ext cx="6519672" cy="120468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05000" y="1937672"/>
            <a:ext cx="3432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trike="sngStrike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Preliminary Observations on the</a:t>
            </a: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Effect of </a:t>
            </a:r>
            <a:r>
              <a:rPr lang="en-US" altLang="zh-CN" sz="1400" strike="sngStrike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Certain</a:t>
            </a:r>
            <a:r>
              <a:rPr lang="en-US" altLang="zh-CN" sz="1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Antibiotics on </a:t>
            </a:r>
            <a:r>
              <a:rPr lang="en-US" altLang="zh-CN" sz="1400" strike="sngStrike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Various</a:t>
            </a:r>
            <a:r>
              <a:rPr lang="en-US" altLang="zh-CN" sz="1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Species of Bacteria</a:t>
            </a:r>
            <a:endParaRPr lang="zh-CN" altLang="en-US" sz="1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75772" y="3839030"/>
            <a:ext cx="8418286" cy="428170"/>
            <a:chOff x="275772" y="3839030"/>
            <a:chExt cx="8418286" cy="428170"/>
          </a:xfrm>
        </p:grpSpPr>
        <p:sp>
          <p:nvSpPr>
            <p:cNvPr id="37" name="TextBox 36"/>
            <p:cNvSpPr txBox="1"/>
            <p:nvPr/>
          </p:nvSpPr>
          <p:spPr>
            <a:xfrm>
              <a:off x="275772" y="3853564"/>
              <a:ext cx="8418286" cy="4001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91440" algn="ctr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宋体"/>
                  <a:ea typeface="宋体"/>
                  <a:cs typeface="Arial Unicode MS" pitchFamily="34" charset="-122"/>
                </a:rPr>
                <a:t>③</a:t>
              </a:r>
              <a:r>
                <a:rPr lang="zh-CN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语法</a:t>
              </a:r>
              <a:endParaRPr lang="zh-CN" altLang="en-US" sz="2000" b="1" dirty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3023" y="3839030"/>
              <a:ext cx="8411034" cy="42817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6738" y="4267200"/>
            <a:ext cx="4078515" cy="1074057"/>
            <a:chOff x="246738" y="4267200"/>
            <a:chExt cx="4078515" cy="1074057"/>
          </a:xfrm>
        </p:grpSpPr>
        <p:sp>
          <p:nvSpPr>
            <p:cNvPr id="36" name="TextBox 35"/>
            <p:cNvSpPr txBox="1"/>
            <p:nvPr/>
          </p:nvSpPr>
          <p:spPr>
            <a:xfrm>
              <a:off x="246738" y="4484910"/>
              <a:ext cx="40785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Mechanism of Suppression of Non-transmissible Pneumonia Induced by Newcastle Disease Virus</a:t>
              </a:r>
            </a:p>
            <a:p>
              <a:r>
                <a:rPr lang="zh-CN" altLang="en-US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（新城疫病毒引发的非传染性肺炎的抑制机制）</a:t>
              </a:r>
              <a:endPara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5765" y="4267200"/>
              <a:ext cx="3918863" cy="107405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136574" y="4274457"/>
            <a:ext cx="4746170" cy="1082017"/>
            <a:chOff x="4136574" y="4274457"/>
            <a:chExt cx="4746170" cy="1082017"/>
          </a:xfrm>
        </p:grpSpPr>
        <p:sp>
          <p:nvSpPr>
            <p:cNvPr id="38" name="TextBox 37"/>
            <p:cNvSpPr txBox="1"/>
            <p:nvPr/>
          </p:nvSpPr>
          <p:spPr>
            <a:xfrm>
              <a:off x="4136576" y="4296224"/>
              <a:ext cx="4688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Mechanism of Suppression of Non-transmissible Pneumonia </a:t>
              </a:r>
              <a:r>
                <a:rPr lang="en-US" altLang="zh-CN" sz="1400" b="1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in Mice</a:t>
              </a:r>
              <a:r>
                <a:rPr lang="en-US" altLang="zh-CN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Induced by Newcastle Disease Virus</a:t>
              </a:r>
              <a:endPara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36574" y="4833254"/>
              <a:ext cx="4746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Mechanism of Suppression of Non-transmissible Pneumonia Induced </a:t>
              </a:r>
              <a:r>
                <a:rPr lang="en-US" altLang="zh-CN" sz="1400" b="1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in Mice </a:t>
              </a:r>
              <a:r>
                <a:rPr lang="en-US" altLang="zh-CN" sz="1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by Newcastle Disease Virus</a:t>
              </a:r>
              <a:endPara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01879" y="4274457"/>
              <a:ext cx="4492178" cy="107405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4180796" y="4796972"/>
              <a:ext cx="4513261" cy="1519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75770" y="5341257"/>
            <a:ext cx="8534398" cy="986983"/>
            <a:chOff x="275770" y="5341257"/>
            <a:chExt cx="8534398" cy="986983"/>
          </a:xfrm>
        </p:grpSpPr>
        <p:grpSp>
          <p:nvGrpSpPr>
            <p:cNvPr id="59" name="Group 58"/>
            <p:cNvGrpSpPr/>
            <p:nvPr/>
          </p:nvGrpSpPr>
          <p:grpSpPr>
            <a:xfrm>
              <a:off x="275770" y="5341283"/>
              <a:ext cx="8534398" cy="986957"/>
              <a:chOff x="275770" y="5341283"/>
              <a:chExt cx="8534398" cy="98695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75770" y="5341283"/>
                <a:ext cx="8418288" cy="986957"/>
                <a:chOff x="283023" y="3810002"/>
                <a:chExt cx="8411034" cy="316472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293002" y="3812022"/>
                  <a:ext cx="744114" cy="30514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altLang="zh-CN" b="1" dirty="0" smtClean="0">
                    <a:solidFill>
                      <a:srgbClr val="FF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  <a:p>
                  <a:r>
                    <a:rPr lang="zh-CN" altLang="en-US" b="1" dirty="0" smtClean="0">
                      <a:solidFill>
                        <a:srgbClr val="FF0000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避免</a:t>
                  </a:r>
                  <a:endParaRPr lang="en-US" altLang="zh-CN" b="1" dirty="0" smtClean="0">
                    <a:solidFill>
                      <a:srgbClr val="FF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  <a:p>
                  <a:endParaRPr lang="zh-CN" altLang="en-US" b="1" dirty="0">
                    <a:solidFill>
                      <a:srgbClr val="FF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83023" y="3810002"/>
                  <a:ext cx="8411034" cy="31647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1146599" y="5457370"/>
                <a:ext cx="766356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buFont typeface="Wingdings" pitchFamily="2" charset="2"/>
                  <a:buChar char="Ø"/>
                </a:pP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一般不是一个句子</a:t>
                </a:r>
              </a:p>
              <a:p>
                <a:pPr lvl="0">
                  <a:buFont typeface="Wingdings" pitchFamily="2" charset="2"/>
                  <a:buChar char="Ø"/>
                </a:pP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慎重使用缩略语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避免使用化学式、上下角标、特殊符号</a:t>
                </a: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数字符号、希腊字母等</a:t>
                </a: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)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、公式、不常用的专业术语等</a:t>
                </a:r>
                <a:endParaRPr lang="zh-CN" altLang="en-US" sz="14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1045023" y="5341257"/>
              <a:ext cx="14515" cy="97245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 smtClean="0"/>
              <a:t>Q&amp;A</a:t>
            </a:r>
            <a:endParaRPr lang="en-US" altLang="zh-CN" b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4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95" y="345636"/>
            <a:ext cx="8515575" cy="31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4313" y="4357688"/>
            <a:ext cx="84661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技术支持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hlinkClick r:id="rId4"/>
              </a:rPr>
              <a:t>ts.support.china@thomsonreuters.com</a:t>
            </a:r>
            <a:endParaRPr lang="en-US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Tel: 4008 822 031(</a:t>
            </a:r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工作时间：周一至周五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9:00—17:00</a:t>
            </a:r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  <a:p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Fax: 010-82862088</a:t>
            </a:r>
          </a:p>
          <a:p>
            <a:endParaRPr lang="en-US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北京市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海淀区科学院南路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号    融科资讯中心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座北楼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610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室</a:t>
            </a:r>
          </a:p>
          <a:p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汤森路透知识产权与科技</a:t>
            </a:r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集团</a:t>
            </a:r>
            <a:endParaRPr lang="en-US" altLang="zh-CN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75632" y="319308"/>
            <a:ext cx="4336598" cy="836612"/>
          </a:xfrm>
        </p:spPr>
        <p:txBody>
          <a:bodyPr/>
          <a:lstStyle/>
          <a:p>
            <a:r>
              <a:rPr lang="en-US" altLang="zh-CN" sz="3200" b="1" dirty="0" smtClean="0">
                <a:ea typeface="宋体" charset="-122"/>
              </a:rPr>
              <a:t>Title</a:t>
            </a:r>
            <a:r>
              <a:rPr lang="zh-CN" altLang="en-US" b="1" dirty="0" smtClean="0">
                <a:ea typeface="宋体" charset="-122"/>
              </a:rPr>
              <a:t>：如何科学选题？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79196" y="2281353"/>
            <a:ext cx="1902478" cy="2392232"/>
            <a:chOff x="6495136" y="890251"/>
            <a:chExt cx="1665023" cy="204199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136" y="1155155"/>
              <a:ext cx="1665023" cy="1777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7137811" y="890251"/>
              <a:ext cx="935919" cy="28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Topic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！</a:t>
              </a:r>
              <a:endParaRPr lang="zh-CN" altLang="en-US" sz="1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64" name="U-Turn Arrow 63"/>
          <p:cNvSpPr/>
          <p:nvPr/>
        </p:nvSpPr>
        <p:spPr>
          <a:xfrm rot="10800000" flipH="1">
            <a:off x="1277256" y="4746174"/>
            <a:ext cx="3338359" cy="290254"/>
          </a:xfrm>
          <a:prstGeom prst="uturnArrow">
            <a:avLst>
              <a:gd name="adj1" fmla="val 25000"/>
              <a:gd name="adj2" fmla="val 17064"/>
              <a:gd name="adj3" fmla="val 48810"/>
              <a:gd name="adj4" fmla="val 43750"/>
              <a:gd name="adj5" fmla="val 100000"/>
            </a:avLst>
          </a:prstGeom>
          <a:solidFill>
            <a:schemeClr val="tx2">
              <a:lumMod val="40000"/>
              <a:lumOff val="60000"/>
              <a:alpha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Left Brace 65"/>
          <p:cNvSpPr/>
          <p:nvPr/>
        </p:nvSpPr>
        <p:spPr>
          <a:xfrm>
            <a:off x="5399314" y="1872339"/>
            <a:ext cx="435429" cy="3017520"/>
          </a:xfrm>
          <a:prstGeom prst="leftBrace">
            <a:avLst>
              <a:gd name="adj1" fmla="val 35000"/>
              <a:gd name="adj2" fmla="val 50000"/>
            </a:avLst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Group 33"/>
          <p:cNvGrpSpPr/>
          <p:nvPr/>
        </p:nvGrpSpPr>
        <p:grpSpPr>
          <a:xfrm>
            <a:off x="557512" y="2642043"/>
            <a:ext cx="2879384" cy="1784815"/>
            <a:chOff x="557512" y="2642043"/>
            <a:chExt cx="2879384" cy="1784815"/>
          </a:xfrm>
        </p:grpSpPr>
        <p:grpSp>
          <p:nvGrpSpPr>
            <p:cNvPr id="49" name="Group 48"/>
            <p:cNvGrpSpPr/>
            <p:nvPr/>
          </p:nvGrpSpPr>
          <p:grpSpPr>
            <a:xfrm>
              <a:off x="2090122" y="3149609"/>
              <a:ext cx="1103087" cy="827302"/>
              <a:chOff x="5617599" y="3575099"/>
              <a:chExt cx="1553028" cy="7402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48" name="Left Arrow 47"/>
              <p:cNvSpPr/>
              <p:nvPr/>
            </p:nvSpPr>
            <p:spPr>
              <a:xfrm>
                <a:off x="5617599" y="3575099"/>
                <a:ext cx="1553028" cy="740229"/>
              </a:xfrm>
              <a:prstGeom prst="lef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135884" y="3788230"/>
                <a:ext cx="995725" cy="302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TEST</a:t>
                </a:r>
                <a:endParaRPr lang="zh-CN" altLang="en-US" sz="1600" b="1" dirty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512" y="2642043"/>
              <a:ext cx="1111703" cy="673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Box 66"/>
            <p:cNvSpPr txBox="1"/>
            <p:nvPr/>
          </p:nvSpPr>
          <p:spPr>
            <a:xfrm>
              <a:off x="2116855" y="2888345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Web of Science</a:t>
              </a:r>
            </a:p>
            <a:p>
              <a:pPr algn="ctr"/>
              <a:r>
                <a:rPr lang="zh-CN" altLang="en-US" sz="12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数据库</a:t>
              </a:r>
              <a:endParaRPr lang="zh-CN" alt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1727201" y="3091542"/>
              <a:ext cx="275771" cy="928913"/>
            </a:xfrm>
            <a:prstGeom prst="rightBrace">
              <a:avLst>
                <a:gd name="adj1" fmla="val 19961"/>
                <a:gd name="adj2" fmla="val 51563"/>
              </a:avLst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31" y="3446464"/>
              <a:ext cx="968653" cy="980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5755351" y="2090056"/>
            <a:ext cx="2938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研究历史、研究背景等信息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04553" y="2605313"/>
            <a:ext cx="2365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高影响力</a:t>
            </a: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热点研究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61234" y="3092805"/>
            <a:ext cx="238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即时发布的优质资源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7656" y="3608063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追踪课题的后续进展</a:t>
            </a: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32206" y="4152348"/>
            <a:ext cx="217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追踪学术领军人物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44" name="组合 16"/>
          <p:cNvGrpSpPr/>
          <p:nvPr/>
        </p:nvGrpSpPr>
        <p:grpSpPr>
          <a:xfrm>
            <a:off x="6189693" y="4659086"/>
            <a:ext cx="1909289" cy="1833134"/>
            <a:chOff x="2433567" y="4257561"/>
            <a:chExt cx="2739574" cy="2146741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33567" y="4257561"/>
              <a:ext cx="2471490" cy="209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2583531" y="6010953"/>
              <a:ext cx="2589610" cy="393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tx2"/>
                  </a:solidFill>
                  <a:latin typeface="华文细黑" pitchFamily="2" charset="-122"/>
                  <a:ea typeface="华文细黑" pitchFamily="2" charset="-122"/>
                </a:rPr>
                <a:t>Web of Science</a:t>
              </a:r>
              <a:endParaRPr lang="zh-CN" altLang="en-US" sz="1600" b="1" dirty="0">
                <a:solidFill>
                  <a:schemeClr val="tx2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0"/>
            <a:ext cx="7389813" cy="75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5"/>
          <p:cNvSpPr/>
          <p:nvPr/>
        </p:nvSpPr>
        <p:spPr>
          <a:xfrm>
            <a:off x="4927559" y="4513942"/>
            <a:ext cx="1110384" cy="20320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226" y="-43542"/>
            <a:ext cx="82534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5"/>
          <p:cNvSpPr/>
          <p:nvPr/>
        </p:nvSpPr>
        <p:spPr>
          <a:xfrm>
            <a:off x="1269960" y="5094514"/>
            <a:ext cx="1952211" cy="29028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3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514" y="29028"/>
            <a:ext cx="2859314" cy="44994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2198874" y="820060"/>
            <a:ext cx="1095871" cy="26851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69140" y="3091546"/>
            <a:ext cx="433977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两个检索标签：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“所有数据库”：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</a:t>
            </a: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个检索字段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Web of Science </a:t>
            </a: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17</a:t>
            </a: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个检索字段</a:t>
            </a:r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232570" cy="841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122829" y="1787858"/>
            <a:ext cx="7555228" cy="237774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98" y="2508546"/>
            <a:ext cx="576970" cy="5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圆角矩形 9"/>
          <p:cNvSpPr/>
          <p:nvPr/>
        </p:nvSpPr>
        <p:spPr>
          <a:xfrm>
            <a:off x="188687" y="4469641"/>
            <a:ext cx="7431314" cy="309230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722770" y="4709761"/>
            <a:ext cx="234230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“时间跨度”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 选择目标数据库等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6595" y="187057"/>
            <a:ext cx="3783028" cy="523220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具体了解检索界面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1586" y="2157193"/>
            <a:ext cx="886524" cy="195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967" y="2971801"/>
            <a:ext cx="2687792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788338" y="1545079"/>
            <a:ext cx="100899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 </a:t>
            </a:r>
            <a:r>
              <a:rPr lang="en-US" altLang="zh-CN" sz="1600" b="1" dirty="0" smtClean="0">
                <a:solidFill>
                  <a:schemeClr val="tx2"/>
                </a:solidFill>
              </a:rPr>
              <a:t>and</a:t>
            </a:r>
            <a:r>
              <a:rPr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B</a:t>
            </a:r>
            <a:endParaRPr lang="zh-CN" alt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17374" y="1508347"/>
            <a:ext cx="7925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</a:t>
            </a:r>
            <a:r>
              <a:rPr lang="en-US" altLang="zh-CN" sz="1600" b="1" dirty="0" smtClean="0">
                <a:solidFill>
                  <a:schemeClr val="tx2"/>
                </a:solidFill>
              </a:rPr>
              <a:t>or </a:t>
            </a:r>
            <a:r>
              <a:rPr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  <a:endParaRPr lang="zh-CN" alt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26773" y="1536057"/>
            <a:ext cx="90640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</a:t>
            </a:r>
            <a:r>
              <a:rPr lang="en-US" altLang="zh-CN" sz="1600" b="1" dirty="0" smtClean="0">
                <a:solidFill>
                  <a:schemeClr val="tx2"/>
                </a:solidFill>
              </a:rPr>
              <a:t>not</a:t>
            </a:r>
            <a:r>
              <a:rPr lang="zh-CN" alt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</a:p>
        </p:txBody>
      </p:sp>
      <p:grpSp>
        <p:nvGrpSpPr>
          <p:cNvPr id="2" name="Group 57"/>
          <p:cNvGrpSpPr/>
          <p:nvPr/>
        </p:nvGrpSpPr>
        <p:grpSpPr>
          <a:xfrm>
            <a:off x="5530423" y="1899962"/>
            <a:ext cx="1347232" cy="873125"/>
            <a:chOff x="5378017" y="1636716"/>
            <a:chExt cx="1347232" cy="873125"/>
          </a:xfrm>
        </p:grpSpPr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5378017" y="1636716"/>
              <a:ext cx="1347232" cy="873125"/>
              <a:chOff x="3379" y="935"/>
              <a:chExt cx="1543" cy="1000"/>
            </a:xfrm>
          </p:grpSpPr>
          <p:sp>
            <p:nvSpPr>
              <p:cNvPr id="17" name="Freeform 29"/>
              <p:cNvSpPr>
                <a:spLocks/>
              </p:cNvSpPr>
              <p:nvPr/>
            </p:nvSpPr>
            <p:spPr bwMode="auto">
              <a:xfrm>
                <a:off x="3379" y="935"/>
                <a:ext cx="770" cy="1000"/>
              </a:xfrm>
              <a:custGeom>
                <a:avLst/>
                <a:gdLst/>
                <a:ahLst/>
                <a:cxnLst>
                  <a:cxn ang="0">
                    <a:pos x="686" y="852"/>
                  </a:cxn>
                  <a:cxn ang="0">
                    <a:pos x="622" y="770"/>
                  </a:cxn>
                  <a:cxn ang="0">
                    <a:pos x="582" y="696"/>
                  </a:cxn>
                  <a:cxn ang="0">
                    <a:pos x="558" y="616"/>
                  </a:cxn>
                  <a:cxn ang="0">
                    <a:pos x="544" y="540"/>
                  </a:cxn>
                  <a:cxn ang="0">
                    <a:pos x="546" y="462"/>
                  </a:cxn>
                  <a:cxn ang="0">
                    <a:pos x="558" y="386"/>
                  </a:cxn>
                  <a:cxn ang="0">
                    <a:pos x="586" y="300"/>
                  </a:cxn>
                  <a:cxn ang="0">
                    <a:pos x="626" y="226"/>
                  </a:cxn>
                  <a:cxn ang="0">
                    <a:pos x="690" y="146"/>
                  </a:cxn>
                  <a:cxn ang="0">
                    <a:pos x="770" y="82"/>
                  </a:cxn>
                  <a:cxn ang="0">
                    <a:pos x="722" y="52"/>
                  </a:cxn>
                  <a:cxn ang="0">
                    <a:pos x="658" y="24"/>
                  </a:cxn>
                  <a:cxn ang="0">
                    <a:pos x="590" y="8"/>
                  </a:cxn>
                  <a:cxn ang="0">
                    <a:pos x="512" y="0"/>
                  </a:cxn>
                  <a:cxn ang="0">
                    <a:pos x="426" y="4"/>
                  </a:cxn>
                  <a:cxn ang="0">
                    <a:pos x="342" y="26"/>
                  </a:cxn>
                  <a:cxn ang="0">
                    <a:pos x="268" y="56"/>
                  </a:cxn>
                  <a:cxn ang="0">
                    <a:pos x="196" y="102"/>
                  </a:cxn>
                  <a:cxn ang="0">
                    <a:pos x="128" y="164"/>
                  </a:cxn>
                  <a:cxn ang="0">
                    <a:pos x="92" y="212"/>
                  </a:cxn>
                  <a:cxn ang="0">
                    <a:pos x="58" y="266"/>
                  </a:cxn>
                  <a:cxn ang="0">
                    <a:pos x="26" y="344"/>
                  </a:cxn>
                  <a:cxn ang="0">
                    <a:pos x="4" y="420"/>
                  </a:cxn>
                  <a:cxn ang="0">
                    <a:pos x="0" y="498"/>
                  </a:cxn>
                  <a:cxn ang="0">
                    <a:pos x="0" y="558"/>
                  </a:cxn>
                  <a:cxn ang="0">
                    <a:pos x="16" y="630"/>
                  </a:cxn>
                  <a:cxn ang="0">
                    <a:pos x="44" y="712"/>
                  </a:cxn>
                  <a:cxn ang="0">
                    <a:pos x="92" y="790"/>
                  </a:cxn>
                  <a:cxn ang="0">
                    <a:pos x="138" y="850"/>
                  </a:cxn>
                  <a:cxn ang="0">
                    <a:pos x="217" y="914"/>
                  </a:cxn>
                  <a:cxn ang="0">
                    <a:pos x="305" y="966"/>
                  </a:cxn>
                  <a:cxn ang="0">
                    <a:pos x="373" y="986"/>
                  </a:cxn>
                  <a:cxn ang="0">
                    <a:pos x="461" y="1000"/>
                  </a:cxn>
                  <a:cxn ang="0">
                    <a:pos x="561" y="1000"/>
                  </a:cxn>
                  <a:cxn ang="0">
                    <a:pos x="671" y="972"/>
                  </a:cxn>
                  <a:cxn ang="0">
                    <a:pos x="767" y="920"/>
                  </a:cxn>
                  <a:cxn ang="0">
                    <a:pos x="686" y="852"/>
                  </a:cxn>
                </a:cxnLst>
                <a:rect l="0" t="0" r="r" b="b"/>
                <a:pathLst>
                  <a:path w="770" h="1000">
                    <a:moveTo>
                      <a:pt x="686" y="852"/>
                    </a:moveTo>
                    <a:lnTo>
                      <a:pt x="622" y="770"/>
                    </a:lnTo>
                    <a:lnTo>
                      <a:pt x="582" y="696"/>
                    </a:lnTo>
                    <a:lnTo>
                      <a:pt x="558" y="616"/>
                    </a:lnTo>
                    <a:lnTo>
                      <a:pt x="544" y="540"/>
                    </a:lnTo>
                    <a:lnTo>
                      <a:pt x="546" y="462"/>
                    </a:lnTo>
                    <a:lnTo>
                      <a:pt x="558" y="386"/>
                    </a:lnTo>
                    <a:lnTo>
                      <a:pt x="586" y="300"/>
                    </a:lnTo>
                    <a:lnTo>
                      <a:pt x="626" y="226"/>
                    </a:lnTo>
                    <a:lnTo>
                      <a:pt x="690" y="146"/>
                    </a:lnTo>
                    <a:lnTo>
                      <a:pt x="770" y="82"/>
                    </a:lnTo>
                    <a:lnTo>
                      <a:pt x="722" y="52"/>
                    </a:lnTo>
                    <a:lnTo>
                      <a:pt x="658" y="24"/>
                    </a:lnTo>
                    <a:lnTo>
                      <a:pt x="590" y="8"/>
                    </a:lnTo>
                    <a:lnTo>
                      <a:pt x="512" y="0"/>
                    </a:lnTo>
                    <a:lnTo>
                      <a:pt x="426" y="4"/>
                    </a:lnTo>
                    <a:lnTo>
                      <a:pt x="342" y="26"/>
                    </a:lnTo>
                    <a:lnTo>
                      <a:pt x="268" y="56"/>
                    </a:lnTo>
                    <a:lnTo>
                      <a:pt x="196" y="102"/>
                    </a:lnTo>
                    <a:lnTo>
                      <a:pt x="128" y="164"/>
                    </a:lnTo>
                    <a:lnTo>
                      <a:pt x="92" y="212"/>
                    </a:lnTo>
                    <a:lnTo>
                      <a:pt x="58" y="266"/>
                    </a:lnTo>
                    <a:lnTo>
                      <a:pt x="26" y="344"/>
                    </a:lnTo>
                    <a:lnTo>
                      <a:pt x="4" y="420"/>
                    </a:lnTo>
                    <a:lnTo>
                      <a:pt x="0" y="498"/>
                    </a:lnTo>
                    <a:lnTo>
                      <a:pt x="0" y="558"/>
                    </a:lnTo>
                    <a:lnTo>
                      <a:pt x="16" y="630"/>
                    </a:lnTo>
                    <a:lnTo>
                      <a:pt x="44" y="712"/>
                    </a:lnTo>
                    <a:lnTo>
                      <a:pt x="92" y="790"/>
                    </a:lnTo>
                    <a:lnTo>
                      <a:pt x="138" y="850"/>
                    </a:lnTo>
                    <a:lnTo>
                      <a:pt x="217" y="914"/>
                    </a:lnTo>
                    <a:lnTo>
                      <a:pt x="305" y="966"/>
                    </a:lnTo>
                    <a:lnTo>
                      <a:pt x="373" y="986"/>
                    </a:lnTo>
                    <a:lnTo>
                      <a:pt x="461" y="1000"/>
                    </a:lnTo>
                    <a:lnTo>
                      <a:pt x="561" y="1000"/>
                    </a:lnTo>
                    <a:lnTo>
                      <a:pt x="671" y="972"/>
                    </a:lnTo>
                    <a:lnTo>
                      <a:pt x="767" y="920"/>
                    </a:lnTo>
                    <a:lnTo>
                      <a:pt x="686" y="85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" name="Group 30"/>
              <p:cNvGrpSpPr>
                <a:grpSpLocks/>
              </p:cNvGrpSpPr>
              <p:nvPr/>
            </p:nvGrpSpPr>
            <p:grpSpPr bwMode="auto">
              <a:xfrm>
                <a:off x="3380" y="937"/>
                <a:ext cx="1542" cy="998"/>
                <a:chOff x="3107" y="1752"/>
                <a:chExt cx="1542" cy="998"/>
              </a:xfrm>
            </p:grpSpPr>
            <p:sp>
              <p:nvSpPr>
                <p:cNvPr id="19" name="Oval 31"/>
                <p:cNvSpPr>
                  <a:spLocks noChangeArrowheads="1"/>
                </p:cNvSpPr>
                <p:nvPr/>
              </p:nvSpPr>
              <p:spPr bwMode="auto">
                <a:xfrm>
                  <a:off x="3107" y="1752"/>
                  <a:ext cx="998" cy="998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Oval 32"/>
                <p:cNvSpPr>
                  <a:spLocks noChangeArrowheads="1"/>
                </p:cNvSpPr>
                <p:nvPr/>
              </p:nvSpPr>
              <p:spPr bwMode="auto">
                <a:xfrm>
                  <a:off x="3651" y="1752"/>
                  <a:ext cx="998" cy="998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5506302" y="1863729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</a:t>
              </a:r>
              <a:endParaRPr lang="zh-CN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262254" y="1891438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</a:t>
              </a:r>
              <a:endParaRPr lang="zh-CN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" name="Group 56"/>
          <p:cNvGrpSpPr/>
          <p:nvPr/>
        </p:nvGrpSpPr>
        <p:grpSpPr>
          <a:xfrm>
            <a:off x="3538394" y="1935316"/>
            <a:ext cx="1346359" cy="871379"/>
            <a:chOff x="3538392" y="1672070"/>
            <a:chExt cx="1346359" cy="871379"/>
          </a:xfrm>
        </p:grpSpPr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3538392" y="1672070"/>
              <a:ext cx="1346359" cy="871379"/>
              <a:chOff x="658" y="2022"/>
              <a:chExt cx="1542" cy="998"/>
            </a:xfrm>
          </p:grpSpPr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1201" y="2100"/>
                <a:ext cx="454" cy="840"/>
              </a:xfrm>
              <a:custGeom>
                <a:avLst/>
                <a:gdLst/>
                <a:ahLst/>
                <a:cxnLst>
                  <a:cxn ang="0">
                    <a:pos x="288" y="44"/>
                  </a:cxn>
                  <a:cxn ang="0">
                    <a:pos x="340" y="108"/>
                  </a:cxn>
                  <a:cxn ang="0">
                    <a:pos x="378" y="158"/>
                  </a:cxn>
                  <a:cxn ang="0">
                    <a:pos x="418" y="230"/>
                  </a:cxn>
                  <a:cxn ang="0">
                    <a:pos x="442" y="306"/>
                  </a:cxn>
                  <a:cxn ang="0">
                    <a:pos x="452" y="378"/>
                  </a:cxn>
                  <a:cxn ang="0">
                    <a:pos x="454" y="458"/>
                  </a:cxn>
                  <a:cxn ang="0">
                    <a:pos x="442" y="534"/>
                  </a:cxn>
                  <a:cxn ang="0">
                    <a:pos x="418" y="608"/>
                  </a:cxn>
                  <a:cxn ang="0">
                    <a:pos x="386" y="680"/>
                  </a:cxn>
                  <a:cxn ang="0">
                    <a:pos x="350" y="732"/>
                  </a:cxn>
                  <a:cxn ang="0">
                    <a:pos x="298" y="790"/>
                  </a:cxn>
                  <a:cxn ang="0">
                    <a:pos x="230" y="840"/>
                  </a:cxn>
                  <a:cxn ang="0">
                    <a:pos x="170" y="800"/>
                  </a:cxn>
                  <a:cxn ang="0">
                    <a:pos x="116" y="738"/>
                  </a:cxn>
                  <a:cxn ang="0">
                    <a:pos x="68" y="674"/>
                  </a:cxn>
                  <a:cxn ang="0">
                    <a:pos x="36" y="610"/>
                  </a:cxn>
                  <a:cxn ang="0">
                    <a:pos x="14" y="540"/>
                  </a:cxn>
                  <a:cxn ang="0">
                    <a:pos x="6" y="484"/>
                  </a:cxn>
                  <a:cxn ang="0">
                    <a:pos x="0" y="426"/>
                  </a:cxn>
                  <a:cxn ang="0">
                    <a:pos x="6" y="332"/>
                  </a:cxn>
                  <a:cxn ang="0">
                    <a:pos x="24" y="266"/>
                  </a:cxn>
                  <a:cxn ang="0">
                    <a:pos x="54" y="192"/>
                  </a:cxn>
                  <a:cxn ang="0">
                    <a:pos x="100" y="124"/>
                  </a:cxn>
                  <a:cxn ang="0">
                    <a:pos x="154" y="58"/>
                  </a:cxn>
                  <a:cxn ang="0">
                    <a:pos x="227" y="0"/>
                  </a:cxn>
                  <a:cxn ang="0">
                    <a:pos x="288" y="44"/>
                  </a:cxn>
                </a:cxnLst>
                <a:rect l="0" t="0" r="r" b="b"/>
                <a:pathLst>
                  <a:path w="454" h="840">
                    <a:moveTo>
                      <a:pt x="288" y="44"/>
                    </a:moveTo>
                    <a:lnTo>
                      <a:pt x="340" y="108"/>
                    </a:lnTo>
                    <a:lnTo>
                      <a:pt x="378" y="158"/>
                    </a:lnTo>
                    <a:lnTo>
                      <a:pt x="418" y="230"/>
                    </a:lnTo>
                    <a:lnTo>
                      <a:pt x="442" y="306"/>
                    </a:lnTo>
                    <a:lnTo>
                      <a:pt x="452" y="378"/>
                    </a:lnTo>
                    <a:lnTo>
                      <a:pt x="454" y="458"/>
                    </a:lnTo>
                    <a:lnTo>
                      <a:pt x="442" y="534"/>
                    </a:lnTo>
                    <a:lnTo>
                      <a:pt x="418" y="608"/>
                    </a:lnTo>
                    <a:lnTo>
                      <a:pt x="386" y="680"/>
                    </a:lnTo>
                    <a:lnTo>
                      <a:pt x="350" y="732"/>
                    </a:lnTo>
                    <a:lnTo>
                      <a:pt x="298" y="790"/>
                    </a:lnTo>
                    <a:lnTo>
                      <a:pt x="230" y="840"/>
                    </a:lnTo>
                    <a:lnTo>
                      <a:pt x="170" y="800"/>
                    </a:lnTo>
                    <a:lnTo>
                      <a:pt x="116" y="738"/>
                    </a:lnTo>
                    <a:lnTo>
                      <a:pt x="68" y="674"/>
                    </a:lnTo>
                    <a:lnTo>
                      <a:pt x="36" y="610"/>
                    </a:lnTo>
                    <a:lnTo>
                      <a:pt x="14" y="540"/>
                    </a:lnTo>
                    <a:lnTo>
                      <a:pt x="6" y="484"/>
                    </a:lnTo>
                    <a:lnTo>
                      <a:pt x="0" y="426"/>
                    </a:lnTo>
                    <a:lnTo>
                      <a:pt x="6" y="332"/>
                    </a:lnTo>
                    <a:lnTo>
                      <a:pt x="24" y="266"/>
                    </a:lnTo>
                    <a:lnTo>
                      <a:pt x="54" y="192"/>
                    </a:lnTo>
                    <a:lnTo>
                      <a:pt x="100" y="124"/>
                    </a:lnTo>
                    <a:lnTo>
                      <a:pt x="154" y="58"/>
                    </a:lnTo>
                    <a:lnTo>
                      <a:pt x="227" y="0"/>
                    </a:lnTo>
                    <a:lnTo>
                      <a:pt x="288" y="4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3" name="Group 16"/>
              <p:cNvGrpSpPr>
                <a:grpSpLocks/>
              </p:cNvGrpSpPr>
              <p:nvPr/>
            </p:nvGrpSpPr>
            <p:grpSpPr bwMode="auto">
              <a:xfrm>
                <a:off x="658" y="2022"/>
                <a:ext cx="1542" cy="998"/>
                <a:chOff x="3107" y="1752"/>
                <a:chExt cx="1542" cy="998"/>
              </a:xfrm>
            </p:grpSpPr>
            <p:sp>
              <p:nvSpPr>
                <p:cNvPr id="14" name="Oval 17"/>
                <p:cNvSpPr>
                  <a:spLocks noChangeArrowheads="1"/>
                </p:cNvSpPr>
                <p:nvPr/>
              </p:nvSpPr>
              <p:spPr bwMode="auto">
                <a:xfrm>
                  <a:off x="3107" y="1752"/>
                  <a:ext cx="998" cy="998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Oval 18"/>
                <p:cNvSpPr>
                  <a:spLocks noChangeArrowheads="1"/>
                </p:cNvSpPr>
                <p:nvPr/>
              </p:nvSpPr>
              <p:spPr bwMode="auto">
                <a:xfrm>
                  <a:off x="3651" y="1752"/>
                  <a:ext cx="998" cy="998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3" name="TextBox 52"/>
            <p:cNvSpPr txBox="1"/>
            <p:nvPr/>
          </p:nvSpPr>
          <p:spPr>
            <a:xfrm>
              <a:off x="3635937" y="1891438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</a:t>
              </a:r>
              <a:endParaRPr lang="zh-CN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33454" y="1905292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</a:t>
              </a:r>
              <a:endParaRPr lang="zh-CN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1597169" y="1872253"/>
            <a:ext cx="1347232" cy="874871"/>
            <a:chOff x="1597169" y="1609007"/>
            <a:chExt cx="1347232" cy="874871"/>
          </a:xfrm>
        </p:grpSpPr>
        <p:grpSp>
          <p:nvGrpSpPr>
            <p:cNvPr id="18" name="Group 11"/>
            <p:cNvGrpSpPr>
              <a:grpSpLocks/>
            </p:cNvGrpSpPr>
            <p:nvPr/>
          </p:nvGrpSpPr>
          <p:grpSpPr bwMode="auto">
            <a:xfrm>
              <a:off x="1597169" y="1609007"/>
              <a:ext cx="1347232" cy="874871"/>
              <a:chOff x="3106" y="1750"/>
              <a:chExt cx="1543" cy="1002"/>
            </a:xfrm>
          </p:grpSpPr>
          <p:sp>
            <p:nvSpPr>
              <p:cNvPr id="5" name="Freeform 7"/>
              <p:cNvSpPr>
                <a:spLocks/>
              </p:cNvSpPr>
              <p:nvPr/>
            </p:nvSpPr>
            <p:spPr bwMode="auto">
              <a:xfrm>
                <a:off x="3878" y="1752"/>
                <a:ext cx="770" cy="1000"/>
              </a:xfrm>
              <a:custGeom>
                <a:avLst/>
                <a:gdLst/>
                <a:ahLst/>
                <a:cxnLst>
                  <a:cxn ang="0">
                    <a:pos x="84" y="148"/>
                  </a:cxn>
                  <a:cxn ang="0">
                    <a:pos x="148" y="230"/>
                  </a:cxn>
                  <a:cxn ang="0">
                    <a:pos x="188" y="304"/>
                  </a:cxn>
                  <a:cxn ang="0">
                    <a:pos x="212" y="384"/>
                  </a:cxn>
                  <a:cxn ang="0">
                    <a:pos x="226" y="460"/>
                  </a:cxn>
                  <a:cxn ang="0">
                    <a:pos x="224" y="538"/>
                  </a:cxn>
                  <a:cxn ang="0">
                    <a:pos x="212" y="614"/>
                  </a:cxn>
                  <a:cxn ang="0">
                    <a:pos x="184" y="700"/>
                  </a:cxn>
                  <a:cxn ang="0">
                    <a:pos x="144" y="774"/>
                  </a:cxn>
                  <a:cxn ang="0">
                    <a:pos x="80" y="854"/>
                  </a:cxn>
                  <a:cxn ang="0">
                    <a:pos x="0" y="918"/>
                  </a:cxn>
                  <a:cxn ang="0">
                    <a:pos x="48" y="948"/>
                  </a:cxn>
                  <a:cxn ang="0">
                    <a:pos x="112" y="976"/>
                  </a:cxn>
                  <a:cxn ang="0">
                    <a:pos x="180" y="992"/>
                  </a:cxn>
                  <a:cxn ang="0">
                    <a:pos x="258" y="1000"/>
                  </a:cxn>
                  <a:cxn ang="0">
                    <a:pos x="344" y="998"/>
                  </a:cxn>
                  <a:cxn ang="0">
                    <a:pos x="428" y="974"/>
                  </a:cxn>
                  <a:cxn ang="0">
                    <a:pos x="502" y="944"/>
                  </a:cxn>
                  <a:cxn ang="0">
                    <a:pos x="574" y="898"/>
                  </a:cxn>
                  <a:cxn ang="0">
                    <a:pos x="642" y="836"/>
                  </a:cxn>
                  <a:cxn ang="0">
                    <a:pos x="678" y="788"/>
                  </a:cxn>
                  <a:cxn ang="0">
                    <a:pos x="712" y="734"/>
                  </a:cxn>
                  <a:cxn ang="0">
                    <a:pos x="744" y="656"/>
                  </a:cxn>
                  <a:cxn ang="0">
                    <a:pos x="766" y="580"/>
                  </a:cxn>
                  <a:cxn ang="0">
                    <a:pos x="770" y="502"/>
                  </a:cxn>
                  <a:cxn ang="0">
                    <a:pos x="770" y="442"/>
                  </a:cxn>
                  <a:cxn ang="0">
                    <a:pos x="754" y="370"/>
                  </a:cxn>
                  <a:cxn ang="0">
                    <a:pos x="726" y="288"/>
                  </a:cxn>
                  <a:cxn ang="0">
                    <a:pos x="678" y="210"/>
                  </a:cxn>
                  <a:cxn ang="0">
                    <a:pos x="632" y="150"/>
                  </a:cxn>
                  <a:cxn ang="0">
                    <a:pos x="554" y="86"/>
                  </a:cxn>
                  <a:cxn ang="0">
                    <a:pos x="466" y="34"/>
                  </a:cxn>
                  <a:cxn ang="0">
                    <a:pos x="398" y="14"/>
                  </a:cxn>
                  <a:cxn ang="0">
                    <a:pos x="310" y="0"/>
                  </a:cxn>
                  <a:cxn ang="0">
                    <a:pos x="210" y="0"/>
                  </a:cxn>
                  <a:cxn ang="0">
                    <a:pos x="100" y="28"/>
                  </a:cxn>
                  <a:cxn ang="0">
                    <a:pos x="4" y="80"/>
                  </a:cxn>
                  <a:cxn ang="0">
                    <a:pos x="84" y="148"/>
                  </a:cxn>
                </a:cxnLst>
                <a:rect l="0" t="0" r="r" b="b"/>
                <a:pathLst>
                  <a:path w="770" h="1000">
                    <a:moveTo>
                      <a:pt x="84" y="148"/>
                    </a:moveTo>
                    <a:lnTo>
                      <a:pt x="148" y="230"/>
                    </a:lnTo>
                    <a:lnTo>
                      <a:pt x="188" y="304"/>
                    </a:lnTo>
                    <a:lnTo>
                      <a:pt x="212" y="384"/>
                    </a:lnTo>
                    <a:lnTo>
                      <a:pt x="226" y="460"/>
                    </a:lnTo>
                    <a:lnTo>
                      <a:pt x="224" y="538"/>
                    </a:lnTo>
                    <a:lnTo>
                      <a:pt x="212" y="614"/>
                    </a:lnTo>
                    <a:lnTo>
                      <a:pt x="184" y="700"/>
                    </a:lnTo>
                    <a:lnTo>
                      <a:pt x="144" y="774"/>
                    </a:lnTo>
                    <a:lnTo>
                      <a:pt x="80" y="854"/>
                    </a:lnTo>
                    <a:lnTo>
                      <a:pt x="0" y="918"/>
                    </a:lnTo>
                    <a:lnTo>
                      <a:pt x="48" y="948"/>
                    </a:lnTo>
                    <a:lnTo>
                      <a:pt x="112" y="976"/>
                    </a:lnTo>
                    <a:lnTo>
                      <a:pt x="180" y="992"/>
                    </a:lnTo>
                    <a:lnTo>
                      <a:pt x="258" y="1000"/>
                    </a:lnTo>
                    <a:lnTo>
                      <a:pt x="344" y="998"/>
                    </a:lnTo>
                    <a:lnTo>
                      <a:pt x="428" y="974"/>
                    </a:lnTo>
                    <a:lnTo>
                      <a:pt x="502" y="944"/>
                    </a:lnTo>
                    <a:lnTo>
                      <a:pt x="574" y="898"/>
                    </a:lnTo>
                    <a:lnTo>
                      <a:pt x="642" y="836"/>
                    </a:lnTo>
                    <a:lnTo>
                      <a:pt x="678" y="788"/>
                    </a:lnTo>
                    <a:lnTo>
                      <a:pt x="712" y="734"/>
                    </a:lnTo>
                    <a:lnTo>
                      <a:pt x="744" y="656"/>
                    </a:lnTo>
                    <a:lnTo>
                      <a:pt x="766" y="580"/>
                    </a:lnTo>
                    <a:lnTo>
                      <a:pt x="770" y="502"/>
                    </a:lnTo>
                    <a:lnTo>
                      <a:pt x="770" y="442"/>
                    </a:lnTo>
                    <a:lnTo>
                      <a:pt x="754" y="370"/>
                    </a:lnTo>
                    <a:lnTo>
                      <a:pt x="726" y="288"/>
                    </a:lnTo>
                    <a:lnTo>
                      <a:pt x="678" y="210"/>
                    </a:lnTo>
                    <a:lnTo>
                      <a:pt x="632" y="150"/>
                    </a:lnTo>
                    <a:lnTo>
                      <a:pt x="554" y="86"/>
                    </a:lnTo>
                    <a:lnTo>
                      <a:pt x="466" y="34"/>
                    </a:lnTo>
                    <a:lnTo>
                      <a:pt x="398" y="14"/>
                    </a:lnTo>
                    <a:lnTo>
                      <a:pt x="310" y="0"/>
                    </a:lnTo>
                    <a:lnTo>
                      <a:pt x="210" y="0"/>
                    </a:lnTo>
                    <a:lnTo>
                      <a:pt x="100" y="28"/>
                    </a:lnTo>
                    <a:lnTo>
                      <a:pt x="4" y="80"/>
                    </a:lnTo>
                    <a:lnTo>
                      <a:pt x="84" y="148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Freeform 10"/>
              <p:cNvSpPr>
                <a:spLocks/>
              </p:cNvSpPr>
              <p:nvPr/>
            </p:nvSpPr>
            <p:spPr bwMode="auto">
              <a:xfrm>
                <a:off x="3650" y="1830"/>
                <a:ext cx="454" cy="840"/>
              </a:xfrm>
              <a:custGeom>
                <a:avLst/>
                <a:gdLst/>
                <a:ahLst/>
                <a:cxnLst>
                  <a:cxn ang="0">
                    <a:pos x="288" y="44"/>
                  </a:cxn>
                  <a:cxn ang="0">
                    <a:pos x="340" y="108"/>
                  </a:cxn>
                  <a:cxn ang="0">
                    <a:pos x="378" y="158"/>
                  </a:cxn>
                  <a:cxn ang="0">
                    <a:pos x="418" y="230"/>
                  </a:cxn>
                  <a:cxn ang="0">
                    <a:pos x="442" y="306"/>
                  </a:cxn>
                  <a:cxn ang="0">
                    <a:pos x="452" y="378"/>
                  </a:cxn>
                  <a:cxn ang="0">
                    <a:pos x="454" y="458"/>
                  </a:cxn>
                  <a:cxn ang="0">
                    <a:pos x="442" y="534"/>
                  </a:cxn>
                  <a:cxn ang="0">
                    <a:pos x="418" y="608"/>
                  </a:cxn>
                  <a:cxn ang="0">
                    <a:pos x="386" y="680"/>
                  </a:cxn>
                  <a:cxn ang="0">
                    <a:pos x="350" y="732"/>
                  </a:cxn>
                  <a:cxn ang="0">
                    <a:pos x="298" y="790"/>
                  </a:cxn>
                  <a:cxn ang="0">
                    <a:pos x="230" y="840"/>
                  </a:cxn>
                  <a:cxn ang="0">
                    <a:pos x="170" y="800"/>
                  </a:cxn>
                  <a:cxn ang="0">
                    <a:pos x="116" y="738"/>
                  </a:cxn>
                  <a:cxn ang="0">
                    <a:pos x="68" y="674"/>
                  </a:cxn>
                  <a:cxn ang="0">
                    <a:pos x="36" y="610"/>
                  </a:cxn>
                  <a:cxn ang="0">
                    <a:pos x="14" y="540"/>
                  </a:cxn>
                  <a:cxn ang="0">
                    <a:pos x="6" y="484"/>
                  </a:cxn>
                  <a:cxn ang="0">
                    <a:pos x="0" y="426"/>
                  </a:cxn>
                  <a:cxn ang="0">
                    <a:pos x="6" y="332"/>
                  </a:cxn>
                  <a:cxn ang="0">
                    <a:pos x="24" y="266"/>
                  </a:cxn>
                  <a:cxn ang="0">
                    <a:pos x="54" y="192"/>
                  </a:cxn>
                  <a:cxn ang="0">
                    <a:pos x="100" y="124"/>
                  </a:cxn>
                  <a:cxn ang="0">
                    <a:pos x="154" y="58"/>
                  </a:cxn>
                  <a:cxn ang="0">
                    <a:pos x="227" y="0"/>
                  </a:cxn>
                  <a:cxn ang="0">
                    <a:pos x="288" y="44"/>
                  </a:cxn>
                </a:cxnLst>
                <a:rect l="0" t="0" r="r" b="b"/>
                <a:pathLst>
                  <a:path w="454" h="840">
                    <a:moveTo>
                      <a:pt x="288" y="44"/>
                    </a:moveTo>
                    <a:lnTo>
                      <a:pt x="340" y="108"/>
                    </a:lnTo>
                    <a:lnTo>
                      <a:pt x="378" y="158"/>
                    </a:lnTo>
                    <a:lnTo>
                      <a:pt x="418" y="230"/>
                    </a:lnTo>
                    <a:lnTo>
                      <a:pt x="442" y="306"/>
                    </a:lnTo>
                    <a:lnTo>
                      <a:pt x="452" y="378"/>
                    </a:lnTo>
                    <a:lnTo>
                      <a:pt x="454" y="458"/>
                    </a:lnTo>
                    <a:lnTo>
                      <a:pt x="442" y="534"/>
                    </a:lnTo>
                    <a:lnTo>
                      <a:pt x="418" y="608"/>
                    </a:lnTo>
                    <a:lnTo>
                      <a:pt x="386" y="680"/>
                    </a:lnTo>
                    <a:lnTo>
                      <a:pt x="350" y="732"/>
                    </a:lnTo>
                    <a:lnTo>
                      <a:pt x="298" y="790"/>
                    </a:lnTo>
                    <a:lnTo>
                      <a:pt x="230" y="840"/>
                    </a:lnTo>
                    <a:lnTo>
                      <a:pt x="170" y="800"/>
                    </a:lnTo>
                    <a:lnTo>
                      <a:pt x="116" y="738"/>
                    </a:lnTo>
                    <a:lnTo>
                      <a:pt x="68" y="674"/>
                    </a:lnTo>
                    <a:lnTo>
                      <a:pt x="36" y="610"/>
                    </a:lnTo>
                    <a:lnTo>
                      <a:pt x="14" y="540"/>
                    </a:lnTo>
                    <a:lnTo>
                      <a:pt x="6" y="484"/>
                    </a:lnTo>
                    <a:lnTo>
                      <a:pt x="0" y="426"/>
                    </a:lnTo>
                    <a:lnTo>
                      <a:pt x="6" y="332"/>
                    </a:lnTo>
                    <a:lnTo>
                      <a:pt x="24" y="266"/>
                    </a:lnTo>
                    <a:lnTo>
                      <a:pt x="54" y="192"/>
                    </a:lnTo>
                    <a:lnTo>
                      <a:pt x="100" y="124"/>
                    </a:lnTo>
                    <a:lnTo>
                      <a:pt x="154" y="58"/>
                    </a:lnTo>
                    <a:lnTo>
                      <a:pt x="227" y="0"/>
                    </a:lnTo>
                    <a:lnTo>
                      <a:pt x="288" y="4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3106" y="1750"/>
                <a:ext cx="770" cy="1000"/>
              </a:xfrm>
              <a:custGeom>
                <a:avLst/>
                <a:gdLst/>
                <a:ahLst/>
                <a:cxnLst>
                  <a:cxn ang="0">
                    <a:pos x="686" y="852"/>
                  </a:cxn>
                  <a:cxn ang="0">
                    <a:pos x="622" y="770"/>
                  </a:cxn>
                  <a:cxn ang="0">
                    <a:pos x="582" y="696"/>
                  </a:cxn>
                  <a:cxn ang="0">
                    <a:pos x="558" y="616"/>
                  </a:cxn>
                  <a:cxn ang="0">
                    <a:pos x="544" y="540"/>
                  </a:cxn>
                  <a:cxn ang="0">
                    <a:pos x="546" y="462"/>
                  </a:cxn>
                  <a:cxn ang="0">
                    <a:pos x="558" y="386"/>
                  </a:cxn>
                  <a:cxn ang="0">
                    <a:pos x="586" y="300"/>
                  </a:cxn>
                  <a:cxn ang="0">
                    <a:pos x="626" y="226"/>
                  </a:cxn>
                  <a:cxn ang="0">
                    <a:pos x="690" y="146"/>
                  </a:cxn>
                  <a:cxn ang="0">
                    <a:pos x="770" y="82"/>
                  </a:cxn>
                  <a:cxn ang="0">
                    <a:pos x="722" y="52"/>
                  </a:cxn>
                  <a:cxn ang="0">
                    <a:pos x="658" y="24"/>
                  </a:cxn>
                  <a:cxn ang="0">
                    <a:pos x="590" y="8"/>
                  </a:cxn>
                  <a:cxn ang="0">
                    <a:pos x="512" y="0"/>
                  </a:cxn>
                  <a:cxn ang="0">
                    <a:pos x="426" y="4"/>
                  </a:cxn>
                  <a:cxn ang="0">
                    <a:pos x="342" y="26"/>
                  </a:cxn>
                  <a:cxn ang="0">
                    <a:pos x="268" y="56"/>
                  </a:cxn>
                  <a:cxn ang="0">
                    <a:pos x="196" y="102"/>
                  </a:cxn>
                  <a:cxn ang="0">
                    <a:pos x="128" y="164"/>
                  </a:cxn>
                  <a:cxn ang="0">
                    <a:pos x="92" y="212"/>
                  </a:cxn>
                  <a:cxn ang="0">
                    <a:pos x="58" y="266"/>
                  </a:cxn>
                  <a:cxn ang="0">
                    <a:pos x="26" y="344"/>
                  </a:cxn>
                  <a:cxn ang="0">
                    <a:pos x="4" y="420"/>
                  </a:cxn>
                  <a:cxn ang="0">
                    <a:pos x="0" y="498"/>
                  </a:cxn>
                  <a:cxn ang="0">
                    <a:pos x="0" y="558"/>
                  </a:cxn>
                  <a:cxn ang="0">
                    <a:pos x="16" y="630"/>
                  </a:cxn>
                  <a:cxn ang="0">
                    <a:pos x="44" y="712"/>
                  </a:cxn>
                  <a:cxn ang="0">
                    <a:pos x="92" y="790"/>
                  </a:cxn>
                  <a:cxn ang="0">
                    <a:pos x="138" y="850"/>
                  </a:cxn>
                  <a:cxn ang="0">
                    <a:pos x="217" y="914"/>
                  </a:cxn>
                  <a:cxn ang="0">
                    <a:pos x="305" y="966"/>
                  </a:cxn>
                  <a:cxn ang="0">
                    <a:pos x="373" y="986"/>
                  </a:cxn>
                  <a:cxn ang="0">
                    <a:pos x="461" y="1000"/>
                  </a:cxn>
                  <a:cxn ang="0">
                    <a:pos x="561" y="1000"/>
                  </a:cxn>
                  <a:cxn ang="0">
                    <a:pos x="671" y="972"/>
                  </a:cxn>
                  <a:cxn ang="0">
                    <a:pos x="767" y="920"/>
                  </a:cxn>
                  <a:cxn ang="0">
                    <a:pos x="686" y="852"/>
                  </a:cxn>
                </a:cxnLst>
                <a:rect l="0" t="0" r="r" b="b"/>
                <a:pathLst>
                  <a:path w="770" h="1000">
                    <a:moveTo>
                      <a:pt x="686" y="852"/>
                    </a:moveTo>
                    <a:lnTo>
                      <a:pt x="622" y="770"/>
                    </a:lnTo>
                    <a:lnTo>
                      <a:pt x="582" y="696"/>
                    </a:lnTo>
                    <a:lnTo>
                      <a:pt x="558" y="616"/>
                    </a:lnTo>
                    <a:lnTo>
                      <a:pt x="544" y="540"/>
                    </a:lnTo>
                    <a:lnTo>
                      <a:pt x="546" y="462"/>
                    </a:lnTo>
                    <a:lnTo>
                      <a:pt x="558" y="386"/>
                    </a:lnTo>
                    <a:lnTo>
                      <a:pt x="586" y="300"/>
                    </a:lnTo>
                    <a:lnTo>
                      <a:pt x="626" y="226"/>
                    </a:lnTo>
                    <a:lnTo>
                      <a:pt x="690" y="146"/>
                    </a:lnTo>
                    <a:lnTo>
                      <a:pt x="770" y="82"/>
                    </a:lnTo>
                    <a:lnTo>
                      <a:pt x="722" y="52"/>
                    </a:lnTo>
                    <a:lnTo>
                      <a:pt x="658" y="24"/>
                    </a:lnTo>
                    <a:lnTo>
                      <a:pt x="590" y="8"/>
                    </a:lnTo>
                    <a:lnTo>
                      <a:pt x="512" y="0"/>
                    </a:lnTo>
                    <a:lnTo>
                      <a:pt x="426" y="4"/>
                    </a:lnTo>
                    <a:lnTo>
                      <a:pt x="342" y="26"/>
                    </a:lnTo>
                    <a:lnTo>
                      <a:pt x="268" y="56"/>
                    </a:lnTo>
                    <a:lnTo>
                      <a:pt x="196" y="102"/>
                    </a:lnTo>
                    <a:lnTo>
                      <a:pt x="128" y="164"/>
                    </a:lnTo>
                    <a:lnTo>
                      <a:pt x="92" y="212"/>
                    </a:lnTo>
                    <a:lnTo>
                      <a:pt x="58" y="266"/>
                    </a:lnTo>
                    <a:lnTo>
                      <a:pt x="26" y="344"/>
                    </a:lnTo>
                    <a:lnTo>
                      <a:pt x="4" y="420"/>
                    </a:lnTo>
                    <a:lnTo>
                      <a:pt x="0" y="498"/>
                    </a:lnTo>
                    <a:lnTo>
                      <a:pt x="0" y="558"/>
                    </a:lnTo>
                    <a:lnTo>
                      <a:pt x="16" y="630"/>
                    </a:lnTo>
                    <a:lnTo>
                      <a:pt x="44" y="712"/>
                    </a:lnTo>
                    <a:lnTo>
                      <a:pt x="92" y="790"/>
                    </a:lnTo>
                    <a:lnTo>
                      <a:pt x="138" y="850"/>
                    </a:lnTo>
                    <a:lnTo>
                      <a:pt x="217" y="914"/>
                    </a:lnTo>
                    <a:lnTo>
                      <a:pt x="305" y="966"/>
                    </a:lnTo>
                    <a:lnTo>
                      <a:pt x="373" y="986"/>
                    </a:lnTo>
                    <a:lnTo>
                      <a:pt x="461" y="1000"/>
                    </a:lnTo>
                    <a:lnTo>
                      <a:pt x="561" y="1000"/>
                    </a:lnTo>
                    <a:lnTo>
                      <a:pt x="671" y="972"/>
                    </a:lnTo>
                    <a:lnTo>
                      <a:pt x="767" y="920"/>
                    </a:lnTo>
                    <a:lnTo>
                      <a:pt x="686" y="85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1" name="Group 6"/>
              <p:cNvGrpSpPr>
                <a:grpSpLocks/>
              </p:cNvGrpSpPr>
              <p:nvPr/>
            </p:nvGrpSpPr>
            <p:grpSpPr bwMode="auto">
              <a:xfrm>
                <a:off x="3107" y="1752"/>
                <a:ext cx="1542" cy="998"/>
                <a:chOff x="3107" y="1752"/>
                <a:chExt cx="1542" cy="998"/>
              </a:xfrm>
            </p:grpSpPr>
            <p:sp>
              <p:nvSpPr>
                <p:cNvPr id="9" name="Oval 4"/>
                <p:cNvSpPr>
                  <a:spLocks noChangeArrowheads="1"/>
                </p:cNvSpPr>
                <p:nvPr/>
              </p:nvSpPr>
              <p:spPr bwMode="auto">
                <a:xfrm>
                  <a:off x="3107" y="1752"/>
                  <a:ext cx="998" cy="998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" name="Oval 5"/>
                <p:cNvSpPr>
                  <a:spLocks noChangeArrowheads="1"/>
                </p:cNvSpPr>
                <p:nvPr/>
              </p:nvSpPr>
              <p:spPr bwMode="auto">
                <a:xfrm>
                  <a:off x="3651" y="1752"/>
                  <a:ext cx="998" cy="998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2" name="TextBox 51"/>
            <p:cNvSpPr txBox="1"/>
            <p:nvPr/>
          </p:nvSpPr>
          <p:spPr>
            <a:xfrm>
              <a:off x="1682448" y="1863728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</a:t>
              </a:r>
              <a:endParaRPr lang="zh-CN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93818" y="1836020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</a:t>
              </a:r>
              <a:endParaRPr lang="zh-CN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1010342" y="245170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可以在</a:t>
            </a:r>
            <a:r>
              <a:rPr lang="en-US" altLang="zh-CN" b="1" dirty="0" smtClean="0"/>
              <a:t>WOK</a:t>
            </a:r>
            <a:r>
              <a:rPr lang="zh-CN" altLang="en-US" b="1" dirty="0" smtClean="0"/>
              <a:t>平台上检索时使用的运算符</a:t>
            </a:r>
            <a:endParaRPr lang="zh-CN" alt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05" y="2946257"/>
            <a:ext cx="1566869" cy="30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5450" y="2955348"/>
            <a:ext cx="2938903" cy="301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6719" y="2946400"/>
            <a:ext cx="2068019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232570" cy="841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76995" y="404770"/>
            <a:ext cx="6160605" cy="523220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如何选题：以“紫杉醇”为例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496957" y="2343151"/>
            <a:ext cx="4628921" cy="4514849"/>
            <a:chOff x="3527471" y="2854323"/>
            <a:chExt cx="3857434" cy="3762374"/>
          </a:xfrm>
        </p:grpSpPr>
        <p:sp>
          <p:nvSpPr>
            <p:cNvPr id="9" name="Pie 8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0859263"/>
                <a:gd name="adj2" fmla="val 1446044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4363297"/>
                <a:gd name="adj2" fmla="val 18205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/>
            <p:cNvSpPr/>
            <p:nvPr/>
          </p:nvSpPr>
          <p:spPr>
            <a:xfrm>
              <a:off x="3527471" y="2854323"/>
              <a:ext cx="3852672" cy="3762374"/>
            </a:xfrm>
            <a:prstGeom prst="pie">
              <a:avLst>
                <a:gd name="adj1" fmla="val 18153047"/>
                <a:gd name="adj2" fmla="val 215378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31"/>
            <p:cNvSpPr/>
            <p:nvPr/>
          </p:nvSpPr>
          <p:spPr>
            <a:xfrm>
              <a:off x="4650254" y="3951569"/>
              <a:ext cx="1637736" cy="15149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56002" y="2598059"/>
            <a:ext cx="26706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 Is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Scientific Writing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460" y="3461663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Write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546" y="3439892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Subscribe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93825" y="5021948"/>
            <a:ext cx="3527889" cy="5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SCI</a:t>
            </a:r>
            <a:r>
              <a:rPr kumimoji="0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论文写作与投稿</a:t>
            </a:r>
            <a:endParaRPr kumimoji="0" lang="en-US" altLang="zh-CN" sz="240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96457" y="4557486"/>
            <a:ext cx="4644572" cy="4644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Web of Science</a:t>
            </a:r>
            <a:r>
              <a:rPr lang="en-US" altLang="zh-CN" sz="20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数据库</a:t>
            </a: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4447" y="298594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检索举例：紫杉醇</a:t>
            </a:r>
            <a:endParaRPr lang="zh-CN" altLang="en-US" b="1" dirty="0"/>
          </a:p>
        </p:txBody>
      </p:sp>
      <p:grpSp>
        <p:nvGrpSpPr>
          <p:cNvPr id="2" name="Group 6"/>
          <p:cNvGrpSpPr/>
          <p:nvPr/>
        </p:nvGrpSpPr>
        <p:grpSpPr>
          <a:xfrm>
            <a:off x="625022" y="2814859"/>
            <a:ext cx="2794000" cy="2340689"/>
            <a:chOff x="1321708" y="1508578"/>
            <a:chExt cx="2794000" cy="2340689"/>
          </a:xfrm>
        </p:grpSpPr>
        <p:pic>
          <p:nvPicPr>
            <p:cNvPr id="5" name="图片 6" descr="紫杉醇分子结构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21708" y="1508578"/>
              <a:ext cx="2794000" cy="214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988452" y="3541490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紫杉醇分子结构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83428" y="1828804"/>
            <a:ext cx="5326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紫杉醇，</a:t>
            </a:r>
            <a:r>
              <a:rPr lang="en-US" altLang="zh-CN" sz="1600" dirty="0" err="1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Paclitaxel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或</a:t>
            </a:r>
            <a:r>
              <a:rPr lang="en-US" altLang="zh-CN" sz="1600" dirty="0" err="1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taxol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，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1963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年美国化学家瓦尼（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M.C. </a:t>
            </a:r>
            <a:r>
              <a:rPr lang="en-US" altLang="zh-CN" sz="1600" dirty="0" err="1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Wani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）和沃尔（</a:t>
            </a:r>
            <a:r>
              <a:rPr lang="en-US" altLang="zh-CN" sz="1600" dirty="0" err="1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Monre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E. Wall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）首次从一种生长在美国西部大</a:t>
            </a:r>
            <a:r>
              <a:rPr lang="zh-CN" altLang="en-US" sz="160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森林中称为太平洋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杉（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Pacific Yew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）树皮和木材中分离到了紫杉醇的粗提物。由于该活性成份在植物中含量极低，直到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1971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年，他们才确定了它的化学结构，并把它命名为紫杉醇。紫杉醇可用于治疗癌症。</a:t>
            </a:r>
            <a:endParaRPr lang="zh-CN" altLang="en-US" sz="1600" dirty="0">
              <a:solidFill>
                <a:schemeClr val="tx2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133" y="4086678"/>
            <a:ext cx="2936975" cy="182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477829" cy="687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 6"/>
          <p:cNvSpPr>
            <a:spLocks noChangeArrowheads="1"/>
          </p:cNvSpPr>
          <p:nvPr/>
        </p:nvSpPr>
        <p:spPr bwMode="auto">
          <a:xfrm>
            <a:off x="824465" y="1625808"/>
            <a:ext cx="5735362" cy="26925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6" name="圆角矩形 6"/>
          <p:cNvSpPr>
            <a:spLocks noChangeArrowheads="1"/>
          </p:cNvSpPr>
          <p:nvPr/>
        </p:nvSpPr>
        <p:spPr bwMode="auto">
          <a:xfrm>
            <a:off x="596348" y="3644348"/>
            <a:ext cx="5367130" cy="193481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7" name="矩形 10"/>
          <p:cNvSpPr>
            <a:spLocks noChangeArrowheads="1"/>
          </p:cNvSpPr>
          <p:nvPr/>
        </p:nvSpPr>
        <p:spPr bwMode="auto">
          <a:xfrm>
            <a:off x="3033711" y="2309363"/>
            <a:ext cx="380251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检索词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</a:t>
            </a:r>
            <a:r>
              <a:rPr lang="en-US" altLang="zh-CN" b="1" dirty="0" err="1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Paclitaxel</a:t>
            </a:r>
            <a:r>
              <a:rPr lang="en-US" altLang="zh-CN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OR </a:t>
            </a:r>
            <a:r>
              <a:rPr lang="en-US" altLang="zh-CN" b="1" dirty="0" err="1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taxol</a:t>
            </a:r>
            <a:endParaRPr lang="en-US" altLang="zh-CN" b="1" dirty="0" smtClean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eaLnBrk="0" hangingPunct="0">
              <a:defRPr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检索字段：主题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eaLnBrk="0" hangingPunct="0">
              <a:defRPr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检索数据库：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SCIE</a:t>
            </a:r>
            <a:endParaRPr lang="en-US" altLang="zh-CN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164115">
            <a:off x="5614429" y="528262"/>
            <a:ext cx="3979513" cy="58477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zh-CN" altLang="en-US" sz="32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30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1"/>
          <p:cNvSpPr/>
          <p:nvPr/>
        </p:nvSpPr>
        <p:spPr>
          <a:xfrm>
            <a:off x="275824" y="1364344"/>
            <a:ext cx="2729956" cy="10885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11"/>
          <p:cNvSpPr/>
          <p:nvPr/>
        </p:nvSpPr>
        <p:spPr>
          <a:xfrm>
            <a:off x="225024" y="2510393"/>
            <a:ext cx="1545719" cy="51821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ight Triangle 7"/>
          <p:cNvSpPr/>
          <p:nvPr/>
        </p:nvSpPr>
        <p:spPr>
          <a:xfrm rot="10800000">
            <a:off x="6531428" y="1494969"/>
            <a:ext cx="2409358" cy="2046515"/>
          </a:xfrm>
          <a:prstGeom prst="rtTriangl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580941" y="72570"/>
            <a:ext cx="6127629" cy="58477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如何在既定领域内科学选题？</a:t>
            </a:r>
            <a:endParaRPr lang="zh-CN" altLang="en-US" sz="32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3" y="2842763"/>
            <a:ext cx="4706913" cy="277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30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8"/>
          <p:cNvSpPr/>
          <p:nvPr/>
        </p:nvSpPr>
        <p:spPr>
          <a:xfrm>
            <a:off x="315170" y="4630687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689742" y="4817480"/>
            <a:ext cx="3120431" cy="9079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两种方式：</a:t>
            </a:r>
            <a:endParaRPr lang="en-US" altLang="zh-CN" sz="16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阅读已有的文献综述；</a:t>
            </a:r>
            <a:endParaRPr lang="en-US" altLang="zh-CN" sz="16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亲力亲为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“分析检索结果”</a:t>
            </a:r>
            <a:endParaRPr lang="en-US" altLang="zh-CN" sz="16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8" name="矩形 11"/>
          <p:cNvSpPr/>
          <p:nvPr/>
        </p:nvSpPr>
        <p:spPr>
          <a:xfrm>
            <a:off x="251791" y="4182640"/>
            <a:ext cx="1484244" cy="9409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Elbow Connector 10"/>
          <p:cNvCxnSpPr/>
          <p:nvPr/>
        </p:nvCxnSpPr>
        <p:spPr>
          <a:xfrm rot="5400000">
            <a:off x="1705587" y="1002907"/>
            <a:ext cx="3637091" cy="3576194"/>
          </a:xfrm>
          <a:prstGeom prst="bentConnector2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5805717" y="1016001"/>
            <a:ext cx="2264228" cy="1524000"/>
          </a:xfrm>
          <a:prstGeom prst="bentConnector3">
            <a:avLst>
              <a:gd name="adj1" fmla="val 0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7"/>
          <p:cNvSpPr>
            <a:spLocks noChangeArrowheads="1"/>
          </p:cNvSpPr>
          <p:nvPr/>
        </p:nvSpPr>
        <p:spPr bwMode="auto">
          <a:xfrm>
            <a:off x="8099602" y="2430512"/>
            <a:ext cx="874643" cy="17890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933142" y="443150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①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研究历史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研究背景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1310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988774" y="2765229"/>
            <a:ext cx="6572130" cy="83476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481948" y="2321016"/>
            <a:ext cx="545736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精炼出的该领域内，所有文献综述的文献列表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30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8"/>
          <p:cNvSpPr/>
          <p:nvPr/>
        </p:nvSpPr>
        <p:spPr>
          <a:xfrm>
            <a:off x="315170" y="4630687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1"/>
          <p:cNvSpPr/>
          <p:nvPr/>
        </p:nvSpPr>
        <p:spPr>
          <a:xfrm>
            <a:off x="251791" y="4182640"/>
            <a:ext cx="1484244" cy="9409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Elbow Connector 10"/>
          <p:cNvCxnSpPr/>
          <p:nvPr/>
        </p:nvCxnSpPr>
        <p:spPr>
          <a:xfrm rot="5400000">
            <a:off x="1705587" y="1002907"/>
            <a:ext cx="3637091" cy="3576194"/>
          </a:xfrm>
          <a:prstGeom prst="bentConnector2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5805717" y="1016001"/>
            <a:ext cx="2264228" cy="1524000"/>
          </a:xfrm>
          <a:prstGeom prst="bentConnector3">
            <a:avLst>
              <a:gd name="adj1" fmla="val 0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7"/>
          <p:cNvSpPr>
            <a:spLocks noChangeArrowheads="1"/>
          </p:cNvSpPr>
          <p:nvPr/>
        </p:nvSpPr>
        <p:spPr bwMode="auto">
          <a:xfrm>
            <a:off x="8099602" y="2430512"/>
            <a:ext cx="874643" cy="17890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933142" y="443150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①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研究历史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研究背景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0066"/>
            <a:ext cx="13957510" cy="503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11"/>
          <p:cNvSpPr/>
          <p:nvPr/>
        </p:nvSpPr>
        <p:spPr>
          <a:xfrm>
            <a:off x="440478" y="3863314"/>
            <a:ext cx="1751180" cy="94090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887227" y="1203508"/>
            <a:ext cx="3960000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“分析检索结果”页面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3009" y="3963034"/>
            <a:ext cx="6252346" cy="14516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强大的分析功能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(16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个分析入口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endParaRPr lang="en-US" altLang="zh-CN" sz="16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▪作者            ▪出版年            ▪来源期刊           ▪文献类型   </a:t>
            </a:r>
            <a:endParaRPr lang="en-US" altLang="zh-CN" sz="1600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▪会议名称    ▪国家</a:t>
            </a: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地区        ▪基金资助机构   ▪授权号    </a:t>
            </a:r>
            <a:endParaRPr lang="en-US" altLang="zh-CN" sz="1600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▪团体作者    ▪机构                ▪机构扩展          ▪ </a:t>
            </a: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WOS</a:t>
            </a: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学科类别     </a:t>
            </a:r>
            <a:endParaRPr lang="en-US" altLang="zh-CN" sz="1600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▪语种   </a:t>
            </a: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</a:t>
            </a:r>
            <a:r>
              <a:rPr lang="zh-CN" altLang="en-US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▪编者                ▪丛书名称         ▪研究方向</a:t>
            </a:r>
            <a:endParaRPr lang="en-US" altLang="zh-CN" sz="1600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870" y="450972"/>
            <a:ext cx="6670901" cy="63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20386" y="898625"/>
            <a:ext cx="226408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保存至本地，用</a:t>
            </a: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Excel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打开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.txt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文档并作图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aphicFrame>
        <p:nvGraphicFramePr>
          <p:cNvPr id="7" name="图表 9"/>
          <p:cNvGraphicFramePr/>
          <p:nvPr/>
        </p:nvGraphicFramePr>
        <p:xfrm>
          <a:off x="3046172" y="1944914"/>
          <a:ext cx="5502741" cy="393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3746" y="246743"/>
            <a:ext cx="4792312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“出版年”：分析整体研究趋势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71" y="0"/>
            <a:ext cx="5549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Elbow Connector 6"/>
          <p:cNvCxnSpPr/>
          <p:nvPr/>
        </p:nvCxnSpPr>
        <p:spPr>
          <a:xfrm>
            <a:off x="4908351" y="1048817"/>
            <a:ext cx="821634" cy="644629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3737" y="4320978"/>
            <a:ext cx="404095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“作者”的作用：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发现该领域的高产出研究人员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选择导师或潜在的合作者 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有利于机构的人才招聘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选择同行评审专家</a:t>
            </a:r>
          </a:p>
        </p:txBody>
      </p:sp>
      <p:sp>
        <p:nvSpPr>
          <p:cNvPr id="10" name="圆角矩形 6"/>
          <p:cNvSpPr>
            <a:spLocks noChangeArrowheads="1"/>
          </p:cNvSpPr>
          <p:nvPr/>
        </p:nvSpPr>
        <p:spPr bwMode="auto">
          <a:xfrm>
            <a:off x="1716767" y="906236"/>
            <a:ext cx="3116489" cy="283936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grpSp>
        <p:nvGrpSpPr>
          <p:cNvPr id="2" name="Group 14"/>
          <p:cNvGrpSpPr/>
          <p:nvPr/>
        </p:nvGrpSpPr>
        <p:grpSpPr>
          <a:xfrm>
            <a:off x="5370288" y="1059541"/>
            <a:ext cx="2339102" cy="1844020"/>
            <a:chOff x="5341260" y="957943"/>
            <a:chExt cx="2339102" cy="1844020"/>
          </a:xfrm>
        </p:grpSpPr>
        <p:pic>
          <p:nvPicPr>
            <p:cNvPr id="13" name="图片 11" descr="markman-maurie-large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427" y="957943"/>
              <a:ext cx="1333500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41260" y="2278743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 err="1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Maurie</a:t>
              </a:r>
              <a:r>
                <a:rPr lang="en-US" altLang="zh-CN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en-US" altLang="zh-CN" sz="1400" b="1" dirty="0" err="1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Markman</a:t>
              </a:r>
              <a:r>
                <a:rPr lang="en-US" altLang="zh-CN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endParaRPr lang="en-US" altLang="zh-CN" sz="14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 algn="ctr"/>
              <a:r>
                <a:rPr lang="zh-CN" altLang="en-US" sz="1400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美国费城癌症治疗中心教授</a:t>
              </a:r>
              <a:endParaRPr lang="zh-CN" alt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2148" y="116117"/>
            <a:ext cx="4792312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“作者”：分析高产出的科研人员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264" y="0"/>
            <a:ext cx="65971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44204" y="4268468"/>
            <a:ext cx="4454623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对机构分析的作用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endParaRPr lang="zh-CN" altLang="zh-CN" sz="16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发现该领域高产出的大学及研究机构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发现深造的研究机构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6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有利于机构间的合作</a:t>
            </a:r>
            <a:endParaRPr lang="zh-CN" altLang="zh-CN" sz="1600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圆角矩形 17"/>
          <p:cNvSpPr>
            <a:spLocks noChangeArrowheads="1"/>
          </p:cNvSpPr>
          <p:nvPr/>
        </p:nvSpPr>
        <p:spPr bwMode="auto">
          <a:xfrm>
            <a:off x="2036735" y="982238"/>
            <a:ext cx="2206484" cy="881271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882774" y="188687"/>
            <a:ext cx="4792312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“机构”：分析高产出机构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 bwMode="auto">
          <a:xfrm>
            <a:off x="891207" y="351185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lvl="1" eaLnBrk="0" hangingPunct="0">
              <a:lnSpc>
                <a:spcPct val="90000"/>
              </a:lnSpc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Web of Science</a:t>
            </a:r>
            <a:r>
              <a:rPr lang="en-US" altLang="zh-CN" sz="3200" baseline="300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数据库简介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826026" y="2062569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136373" y="2054080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4495800" y="2068369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172200" y="2068369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573080" y="2988356"/>
            <a:ext cx="165652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Unique Data</a:t>
            </a:r>
          </a:p>
          <a:p>
            <a:pPr algn="ctr" eaLnBrk="0" hangingPunct="0"/>
            <a:r>
              <a:rPr lang="zh-CN" altLang="en-US" sz="2000" b="1" dirty="0" smtClean="0">
                <a:solidFill>
                  <a:schemeClr val="bg1"/>
                </a:solidFill>
                <a:latin typeface="Arial" pitchFamily="34" charset="0"/>
              </a:rPr>
              <a:t>独特</a:t>
            </a:r>
            <a:endParaRPr lang="zh-CN" alt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296478" y="2988358"/>
            <a:ext cx="1582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Quality</a:t>
            </a: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质量</a:t>
            </a:r>
            <a:endParaRPr lang="en-US" altLang="ja-JP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769165" y="3001612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Diversity</a:t>
            </a: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广度</a:t>
            </a:r>
            <a:endParaRPr lang="en-US" altLang="ja-JP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29200" y="2961856"/>
            <a:ext cx="123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Depth</a:t>
            </a: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深度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693" y="442460"/>
            <a:ext cx="62865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12"/>
          <p:cNvSpPr>
            <a:spLocks noChangeArrowheads="1"/>
          </p:cNvSpPr>
          <p:nvPr/>
        </p:nvSpPr>
        <p:spPr bwMode="auto">
          <a:xfrm>
            <a:off x="893744" y="2779513"/>
            <a:ext cx="1282700" cy="2873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7" name="圆角矩形 13"/>
          <p:cNvSpPr>
            <a:spLocks noChangeArrowheads="1"/>
          </p:cNvSpPr>
          <p:nvPr/>
        </p:nvSpPr>
        <p:spPr bwMode="auto">
          <a:xfrm>
            <a:off x="1005270" y="3385613"/>
            <a:ext cx="4379530" cy="134604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8" name="矩形 8"/>
          <p:cNvSpPr/>
          <p:nvPr/>
        </p:nvSpPr>
        <p:spPr>
          <a:xfrm>
            <a:off x="1409226" y="4352123"/>
            <a:ext cx="130629" cy="130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82773" y="188687"/>
            <a:ext cx="5387397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“国家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地区”：分析高产出国家或地区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132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08222" y="164169"/>
            <a:ext cx="5416077" cy="18825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继续利用“分析检索结果”分析我国在该领域：</a:t>
            </a:r>
            <a:endParaRPr lang="en-US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该课题</a:t>
            </a:r>
            <a:r>
              <a:rPr lang="zh-CN" altLang="en-US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</a:t>
            </a:r>
            <a:r>
              <a:rPr lang="zh-CN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发展趋势</a:t>
            </a:r>
            <a:r>
              <a:rPr lang="zh-CN" altLang="en-US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；</a:t>
            </a:r>
            <a:endParaRPr lang="en-US" altLang="zh-CN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引领机构，高影响力作者；</a:t>
            </a:r>
            <a:endParaRPr lang="en-US" altLang="zh-CN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经常发表的期刊； </a:t>
            </a:r>
          </a:p>
          <a:p>
            <a:pPr lvl="0"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基金资助项目；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合作的国家和机构……</a:t>
            </a:r>
          </a:p>
        </p:txBody>
      </p: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285751" y="2193026"/>
            <a:ext cx="1379276" cy="27722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 dirty="0"/>
          </a:p>
        </p:txBody>
      </p:sp>
      <p:sp>
        <p:nvSpPr>
          <p:cNvPr id="7" name="圆角矩形 11"/>
          <p:cNvSpPr>
            <a:spLocks noChangeArrowheads="1"/>
          </p:cNvSpPr>
          <p:nvPr/>
        </p:nvSpPr>
        <p:spPr bwMode="auto">
          <a:xfrm>
            <a:off x="8052176" y="2429301"/>
            <a:ext cx="968991" cy="19334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grpSp>
        <p:nvGrpSpPr>
          <p:cNvPr id="4" name="Group 7"/>
          <p:cNvGrpSpPr/>
          <p:nvPr/>
        </p:nvGrpSpPr>
        <p:grpSpPr>
          <a:xfrm>
            <a:off x="749979" y="2238602"/>
            <a:ext cx="7203849" cy="3870528"/>
            <a:chOff x="749980" y="1614488"/>
            <a:chExt cx="7203849" cy="387052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9980" y="1614488"/>
              <a:ext cx="7160306" cy="3870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754742" y="1618355"/>
              <a:ext cx="7199087" cy="3853532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694873" y="2775404"/>
            <a:ext cx="8144326" cy="3828597"/>
            <a:chOff x="665844" y="1585232"/>
            <a:chExt cx="8144326" cy="3828597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5844" y="1585232"/>
              <a:ext cx="8058115" cy="3770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40227" y="1647384"/>
              <a:ext cx="8069943" cy="3766445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587603" y="3367326"/>
            <a:ext cx="8356152" cy="3476160"/>
            <a:chOff x="166689" y="1589326"/>
            <a:chExt cx="8356152" cy="347616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6689" y="1604964"/>
              <a:ext cx="8356152" cy="346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188684" y="1589326"/>
              <a:ext cx="8331202" cy="344713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30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1"/>
          <p:cNvSpPr/>
          <p:nvPr/>
        </p:nvSpPr>
        <p:spPr>
          <a:xfrm>
            <a:off x="6957392" y="1444487"/>
            <a:ext cx="1934814" cy="4638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096071" y="2560778"/>
            <a:ext cx="349134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>
              <a:buFont typeface="Wingdings" pitchFamily="2" charset="2"/>
              <a:buNone/>
              <a:defRPr/>
            </a:pP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帮助我们查找与课题最相关的机构网站及研究者博客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2" name="燕尾形箭头 7"/>
          <p:cNvSpPr/>
          <p:nvPr/>
        </p:nvSpPr>
        <p:spPr>
          <a:xfrm rot="5400000">
            <a:off x="7156028" y="2054952"/>
            <a:ext cx="626012" cy="450167"/>
          </a:xfrm>
          <a:prstGeom prst="notched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2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1942" y="472179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②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即时发布的优质资源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37688" cy="187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6612" y="2512540"/>
            <a:ext cx="4525325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检索到与本课题最相关的互联网信息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148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条，包含机构网站、科技新闻、研究人员博客等内容，点击即可浏览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" name="圆角矩形 6"/>
          <p:cNvSpPr>
            <a:spLocks noChangeArrowheads="1"/>
          </p:cNvSpPr>
          <p:nvPr/>
        </p:nvSpPr>
        <p:spPr bwMode="auto">
          <a:xfrm>
            <a:off x="168812" y="1034267"/>
            <a:ext cx="5683348" cy="54131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7" name="直角双向箭头 7"/>
          <p:cNvSpPr/>
          <p:nvPr/>
        </p:nvSpPr>
        <p:spPr>
          <a:xfrm rot="5400000">
            <a:off x="5015133" y="1842867"/>
            <a:ext cx="1062110" cy="1076179"/>
          </a:xfrm>
          <a:prstGeom prst="leftUpArrow">
            <a:avLst>
              <a:gd name="adj1" fmla="val 25000"/>
              <a:gd name="adj2" fmla="val 25000"/>
              <a:gd name="adj3" fmla="val 22143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8"/>
          <p:cNvSpPr>
            <a:spLocks noChangeArrowheads="1"/>
          </p:cNvSpPr>
          <p:nvPr/>
        </p:nvSpPr>
        <p:spPr bwMode="auto">
          <a:xfrm>
            <a:off x="6201507" y="1271072"/>
            <a:ext cx="2942493" cy="2442799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30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494" y="2270452"/>
            <a:ext cx="844098" cy="137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5"/>
          <p:cNvSpPr/>
          <p:nvPr/>
        </p:nvSpPr>
        <p:spPr>
          <a:xfrm>
            <a:off x="7958844" y="2753556"/>
            <a:ext cx="1008694" cy="116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8"/>
          <p:cNvCxnSpPr/>
          <p:nvPr/>
        </p:nvCxnSpPr>
        <p:spPr>
          <a:xfrm>
            <a:off x="5792398" y="964203"/>
            <a:ext cx="2156346" cy="1856095"/>
          </a:xfrm>
          <a:prstGeom prst="straightConnector1">
            <a:avLst/>
          </a:prstGeom>
          <a:ln w="57150">
            <a:solidFill>
              <a:schemeClr val="tx2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062515" y="1741715"/>
            <a:ext cx="2209071" cy="1538514"/>
            <a:chOff x="3062515" y="1741715"/>
            <a:chExt cx="2209071" cy="153851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764" y="1779866"/>
              <a:ext cx="2146822" cy="150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062515" y="1741715"/>
              <a:ext cx="2162629" cy="152400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09028" y="268979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③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高影响力文献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-611165"/>
            <a:ext cx="7369175" cy="83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575" y="408010"/>
            <a:ext cx="7369175" cy="457041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117578"/>
            <a:ext cx="9194508" cy="1344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13"/>
          <p:cNvGrpSpPr/>
          <p:nvPr/>
        </p:nvGrpSpPr>
        <p:grpSpPr>
          <a:xfrm>
            <a:off x="2328314" y="2119396"/>
            <a:ext cx="1641931" cy="2423142"/>
            <a:chOff x="2293174" y="3327114"/>
            <a:chExt cx="1641931" cy="2423142"/>
          </a:xfrm>
        </p:grpSpPr>
        <p:cxnSp>
          <p:nvCxnSpPr>
            <p:cNvPr id="8" name="直接连接符 4"/>
            <p:cNvCxnSpPr/>
            <p:nvPr/>
          </p:nvCxnSpPr>
          <p:spPr>
            <a:xfrm>
              <a:off x="2329568" y="3327114"/>
              <a:ext cx="1560044" cy="29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5"/>
            <p:cNvCxnSpPr/>
            <p:nvPr/>
          </p:nvCxnSpPr>
          <p:spPr>
            <a:xfrm>
              <a:off x="2318195" y="412095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/>
            <p:cNvCxnSpPr/>
            <p:nvPr/>
          </p:nvCxnSpPr>
          <p:spPr>
            <a:xfrm>
              <a:off x="2293174" y="494209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2"/>
            <p:cNvCxnSpPr/>
            <p:nvPr/>
          </p:nvCxnSpPr>
          <p:spPr>
            <a:xfrm>
              <a:off x="2350040" y="5749590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箭头连接符 15"/>
          <p:cNvCxnSpPr/>
          <p:nvPr/>
        </p:nvCxnSpPr>
        <p:spPr>
          <a:xfrm flipH="1">
            <a:off x="2029446" y="1730016"/>
            <a:ext cx="0" cy="354841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22"/>
          <p:cNvSpPr>
            <a:spLocks noChangeArrowheads="1"/>
          </p:cNvSpPr>
          <p:nvPr/>
        </p:nvSpPr>
        <p:spPr bwMode="auto">
          <a:xfrm>
            <a:off x="2153109" y="4780650"/>
            <a:ext cx="6381291" cy="642938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14" name="矩形标注 25"/>
          <p:cNvSpPr/>
          <p:nvPr/>
        </p:nvSpPr>
        <p:spPr bwMode="auto">
          <a:xfrm>
            <a:off x="4408948" y="2924054"/>
            <a:ext cx="4143372" cy="1384995"/>
          </a:xfrm>
          <a:prstGeom prst="wedgeRectCallout">
            <a:avLst>
              <a:gd name="adj1" fmla="val -41910"/>
              <a:gd name="adj2" fmla="val 8355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1963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年美国化学家瓦尼（</a:t>
            </a:r>
            <a:r>
              <a:rPr lang="en-US" altLang="zh-CN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M.C. </a:t>
            </a:r>
            <a:r>
              <a:rPr lang="en-US" altLang="zh-CN" sz="1400" dirty="0" err="1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Wani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）和沃尔（</a:t>
            </a:r>
            <a:r>
              <a:rPr lang="en-US" altLang="zh-CN" sz="1400" dirty="0" err="1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Monre</a:t>
            </a:r>
            <a:r>
              <a:rPr lang="en-US" altLang="zh-CN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E. Wall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）首次从一种生长在美国西部大森林中称谓太平洋杉（</a:t>
            </a:r>
            <a:r>
              <a:rPr lang="en-US" altLang="zh-CN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Pacific Yew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）树皮和木材中分离到了紫杉醇的粗提物</a:t>
            </a:r>
            <a:r>
              <a:rPr lang="zh-CN" altLang="en-US" sz="14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。由于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该活性成份在植物中含量极低，直到</a:t>
            </a:r>
            <a:r>
              <a:rPr lang="en-US" altLang="zh-CN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1971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</a:t>
            </a:r>
            <a:r>
              <a:rPr lang="zh-CN" altLang="en-US" sz="14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，才确定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了该活性成份的化学</a:t>
            </a:r>
            <a:r>
              <a:rPr lang="zh-CN" altLang="en-US" sz="14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结构并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把它命名为紫杉醇（</a:t>
            </a:r>
            <a:r>
              <a:rPr lang="en-US" altLang="zh-CN" sz="1400" dirty="0" err="1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taxol</a:t>
            </a:r>
            <a:r>
              <a:rPr lang="zh-CN" altLang="en-US" sz="14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）。</a:t>
            </a:r>
            <a:endParaRPr lang="en-US" altLang="zh-CN" sz="1400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130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38539" y="3028438"/>
            <a:ext cx="1484244" cy="11396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309028" y="268979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③</a:t>
            </a:r>
            <a:r>
              <a:rPr lang="zh-CN" altLang="en-US" sz="2400" dirty="0" smtClean="0">
                <a:solidFill>
                  <a:srgbClr val="FFFF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具体学科中的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高影响力文献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4538"/>
            <a:ext cx="9144000" cy="853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1868556" y="1365624"/>
            <a:ext cx="6970644" cy="52819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8"/>
          <p:cNvSpPr/>
          <p:nvPr/>
        </p:nvSpPr>
        <p:spPr>
          <a:xfrm>
            <a:off x="1965572" y="1948052"/>
            <a:ext cx="107075" cy="115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132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350" y="2265404"/>
            <a:ext cx="844098" cy="137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7943700" y="2763022"/>
            <a:ext cx="1008694" cy="116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309028" y="268979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③</a:t>
            </a:r>
            <a:r>
              <a:rPr lang="zh-CN" altLang="en-US" sz="2400" dirty="0" smtClean="0">
                <a:solidFill>
                  <a:srgbClr val="FFFF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具体学科中的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高影响力文献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376228" cy="1362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13"/>
          <p:cNvGrpSpPr/>
          <p:nvPr/>
        </p:nvGrpSpPr>
        <p:grpSpPr>
          <a:xfrm>
            <a:off x="2350194" y="3338572"/>
            <a:ext cx="1606727" cy="2423142"/>
            <a:chOff x="2329568" y="3327114"/>
            <a:chExt cx="1606727" cy="2423142"/>
          </a:xfrm>
        </p:grpSpPr>
        <p:cxnSp>
          <p:nvCxnSpPr>
            <p:cNvPr id="7" name="直接连接符 4"/>
            <p:cNvCxnSpPr/>
            <p:nvPr/>
          </p:nvCxnSpPr>
          <p:spPr>
            <a:xfrm>
              <a:off x="2329568" y="3327114"/>
              <a:ext cx="1560044" cy="29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5"/>
            <p:cNvCxnSpPr/>
            <p:nvPr/>
          </p:nvCxnSpPr>
          <p:spPr>
            <a:xfrm>
              <a:off x="2332709" y="412095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1"/>
            <p:cNvCxnSpPr/>
            <p:nvPr/>
          </p:nvCxnSpPr>
          <p:spPr>
            <a:xfrm>
              <a:off x="2351230" y="494209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2"/>
            <p:cNvCxnSpPr/>
            <p:nvPr/>
          </p:nvCxnSpPr>
          <p:spPr>
            <a:xfrm>
              <a:off x="2350040" y="5749590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箭头连接符 15"/>
          <p:cNvCxnSpPr/>
          <p:nvPr/>
        </p:nvCxnSpPr>
        <p:spPr>
          <a:xfrm flipH="1">
            <a:off x="2014932" y="2963706"/>
            <a:ext cx="0" cy="354841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7"/>
          <p:cNvSpPr>
            <a:spLocks noChangeArrowheads="1"/>
          </p:cNvSpPr>
          <p:nvPr/>
        </p:nvSpPr>
        <p:spPr bwMode="auto">
          <a:xfrm>
            <a:off x="8192366" y="2656113"/>
            <a:ext cx="1009690" cy="15965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cxnSp>
        <p:nvCxnSpPr>
          <p:cNvPr id="15" name="Elbow Connector 14"/>
          <p:cNvCxnSpPr/>
          <p:nvPr/>
        </p:nvCxnSpPr>
        <p:spPr>
          <a:xfrm>
            <a:off x="5892798" y="856341"/>
            <a:ext cx="2220689" cy="1857828"/>
          </a:xfrm>
          <a:prstGeom prst="bentConnector3">
            <a:avLst>
              <a:gd name="adj1" fmla="val 327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54170" y="414126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④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热点研究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369175" cy="836612"/>
          </a:xfrm>
        </p:spPr>
        <p:txBody>
          <a:bodyPr/>
          <a:lstStyle/>
          <a:p>
            <a:pPr lvl="1"/>
            <a:r>
              <a:rPr lang="en-US" altLang="zh-CN" sz="3200" b="1" dirty="0" smtClean="0"/>
              <a:t>Web of Science</a:t>
            </a:r>
            <a:r>
              <a:rPr lang="en-US" altLang="zh-CN" sz="32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lang="zh-CN" altLang="en-US" sz="3200" b="1" dirty="0" smtClean="0"/>
              <a:t>数据库</a:t>
            </a:r>
            <a:r>
              <a:rPr lang="en-US" altLang="zh-CN" sz="3200" b="1" dirty="0" smtClean="0"/>
              <a:t>——</a:t>
            </a:r>
            <a:r>
              <a:rPr lang="zh-CN" altLang="en-US" sz="3200" b="1" dirty="0" smtClean="0"/>
              <a:t>广度</a:t>
            </a:r>
            <a:endParaRPr lang="zh-CN" altLang="en-US" sz="3200" dirty="0"/>
          </a:p>
        </p:txBody>
      </p:sp>
      <p:pic>
        <p:nvPicPr>
          <p:cNvPr id="6" name="内容占位符 5" descr="期刊（英文）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17595"/>
            <a:ext cx="2392776" cy="1923738"/>
          </a:xfrm>
        </p:spPr>
      </p:pic>
      <p:grpSp>
        <p:nvGrpSpPr>
          <p:cNvPr id="3" name="组合 27"/>
          <p:cNvGrpSpPr/>
          <p:nvPr/>
        </p:nvGrpSpPr>
        <p:grpSpPr>
          <a:xfrm>
            <a:off x="419913" y="4521879"/>
            <a:ext cx="1094096" cy="965284"/>
            <a:chOff x="506104" y="2071048"/>
            <a:chExt cx="1094096" cy="965284"/>
          </a:xfrm>
        </p:grpSpPr>
        <p:sp>
          <p:nvSpPr>
            <p:cNvPr id="10" name="TextBox 9"/>
            <p:cNvSpPr txBox="1"/>
            <p:nvPr/>
          </p:nvSpPr>
          <p:spPr>
            <a:xfrm>
              <a:off x="506104" y="2071048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b="1" dirty="0" smtClean="0">
                  <a:solidFill>
                    <a:srgbClr val="0070C0"/>
                  </a:solidFill>
                </a:rPr>
                <a:t>SCI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" y="23622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b="1" dirty="0" smtClean="0">
                  <a:solidFill>
                    <a:srgbClr val="0070C0"/>
                  </a:solidFill>
                </a:rPr>
                <a:t>SSCI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26670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b="1" dirty="0" smtClean="0">
                  <a:solidFill>
                    <a:srgbClr val="0070C0"/>
                  </a:solidFill>
                </a:rPr>
                <a:t>A&amp;HCI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图片 6" descr="b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0301" y="2412751"/>
            <a:ext cx="2084881" cy="1942185"/>
          </a:xfrm>
          <a:prstGeom prst="rect">
            <a:avLst/>
          </a:prstGeom>
        </p:spPr>
      </p:pic>
      <p:pic>
        <p:nvPicPr>
          <p:cNvPr id="9" name="图片 8" descr="InternationalConference（剪裁后）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6740" y="2515190"/>
            <a:ext cx="2579875" cy="1879760"/>
          </a:xfrm>
          <a:prstGeom prst="rect">
            <a:avLst/>
          </a:prstGeom>
        </p:spPr>
      </p:pic>
      <p:pic>
        <p:nvPicPr>
          <p:cNvPr id="32" name="图片 31" descr="水分子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249" y="2606679"/>
            <a:ext cx="1903751" cy="1519852"/>
          </a:xfrm>
          <a:prstGeom prst="rect">
            <a:avLst/>
          </a:prstGeom>
        </p:spPr>
      </p:pic>
      <p:grpSp>
        <p:nvGrpSpPr>
          <p:cNvPr id="4" name="组合 27"/>
          <p:cNvGrpSpPr/>
          <p:nvPr/>
        </p:nvGrpSpPr>
        <p:grpSpPr>
          <a:xfrm>
            <a:off x="3103478" y="4555010"/>
            <a:ext cx="1733565" cy="656211"/>
            <a:chOff x="519357" y="2044544"/>
            <a:chExt cx="1733565" cy="656211"/>
          </a:xfrm>
        </p:grpSpPr>
        <p:sp>
          <p:nvSpPr>
            <p:cNvPr id="26" name="TextBox 25"/>
            <p:cNvSpPr txBox="1"/>
            <p:nvPr/>
          </p:nvSpPr>
          <p:spPr>
            <a:xfrm>
              <a:off x="519357" y="2044544"/>
              <a:ext cx="10086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rgbClr val="0070C0"/>
                  </a:solidFill>
                </a:rPr>
                <a:t> CPCI-S</a:t>
              </a:r>
              <a:endParaRPr lang="zh-CN" alt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3399" y="2362201"/>
              <a:ext cx="171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rgbClr val="0070C0"/>
                  </a:solidFill>
                </a:rPr>
                <a:t> CPCI-SSH</a:t>
              </a:r>
            </a:p>
          </p:txBody>
        </p:sp>
      </p:grpSp>
      <p:grpSp>
        <p:nvGrpSpPr>
          <p:cNvPr id="5" name="组合 27"/>
          <p:cNvGrpSpPr/>
          <p:nvPr/>
        </p:nvGrpSpPr>
        <p:grpSpPr>
          <a:xfrm>
            <a:off x="5614766" y="4521881"/>
            <a:ext cx="1733565" cy="656211"/>
            <a:chOff x="519357" y="2044544"/>
            <a:chExt cx="1733565" cy="656211"/>
          </a:xfrm>
        </p:grpSpPr>
        <p:sp>
          <p:nvSpPr>
            <p:cNvPr id="29" name="TextBox 28"/>
            <p:cNvSpPr txBox="1"/>
            <p:nvPr/>
          </p:nvSpPr>
          <p:spPr>
            <a:xfrm>
              <a:off x="519357" y="2044544"/>
              <a:ext cx="986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zh-CN" sz="1600" b="1" dirty="0" err="1" smtClean="0">
                  <a:solidFill>
                    <a:srgbClr val="0070C0"/>
                  </a:solidFill>
                </a:rPr>
                <a:t>BkCI</a:t>
              </a:r>
              <a:r>
                <a:rPr lang="en-US" altLang="zh-CN" sz="1600" b="1" dirty="0" smtClean="0">
                  <a:solidFill>
                    <a:srgbClr val="0070C0"/>
                  </a:solidFill>
                </a:rPr>
                <a:t>-S</a:t>
              </a:r>
              <a:endParaRPr lang="zh-CN" alt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399" y="2362201"/>
              <a:ext cx="171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zh-CN" sz="1600" b="1" dirty="0" err="1" smtClean="0">
                  <a:solidFill>
                    <a:srgbClr val="0070C0"/>
                  </a:solidFill>
                </a:rPr>
                <a:t>BkCI</a:t>
              </a:r>
              <a:r>
                <a:rPr lang="en-US" altLang="zh-CN" sz="1600" b="1" dirty="0" smtClean="0">
                  <a:solidFill>
                    <a:srgbClr val="0070C0"/>
                  </a:solidFill>
                </a:rPr>
                <a:t>-SSH</a:t>
              </a:r>
            </a:p>
          </p:txBody>
        </p:sp>
      </p:grpSp>
      <p:grpSp>
        <p:nvGrpSpPr>
          <p:cNvPr id="8" name="组合 27"/>
          <p:cNvGrpSpPr/>
          <p:nvPr/>
        </p:nvGrpSpPr>
        <p:grpSpPr>
          <a:xfrm>
            <a:off x="7410435" y="4502003"/>
            <a:ext cx="1733565" cy="616455"/>
            <a:chOff x="519357" y="2044544"/>
            <a:chExt cx="1733565" cy="616455"/>
          </a:xfrm>
        </p:grpSpPr>
        <p:sp>
          <p:nvSpPr>
            <p:cNvPr id="33" name="TextBox 32"/>
            <p:cNvSpPr txBox="1"/>
            <p:nvPr/>
          </p:nvSpPr>
          <p:spPr>
            <a:xfrm>
              <a:off x="519357" y="2044544"/>
              <a:ext cx="7569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rgbClr val="0070C0"/>
                  </a:solidFill>
                </a:rPr>
                <a:t> CCR</a:t>
              </a:r>
              <a:endParaRPr lang="zh-CN" alt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3399" y="2322445"/>
              <a:ext cx="171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rgbClr val="0070C0"/>
                  </a:solidFill>
                </a:rPr>
                <a:t> IC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45705" y="4558748"/>
            <a:ext cx="199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</a:rPr>
              <a:t>~8600</a:t>
            </a:r>
            <a:r>
              <a:rPr lang="zh-CN" altLang="en-US" sz="1600" dirty="0" smtClean="0">
                <a:solidFill>
                  <a:schemeClr val="tx2">
                    <a:lumMod val="75000"/>
                  </a:schemeClr>
                </a:solidFill>
              </a:rPr>
              <a:t>多</a:t>
            </a:r>
            <a:r>
              <a:rPr lang="zh-CN" altLang="zh-CN" sz="1600" dirty="0" smtClean="0">
                <a:solidFill>
                  <a:schemeClr val="tx2">
                    <a:lumMod val="75000"/>
                  </a:schemeClr>
                </a:solidFill>
              </a:rPr>
              <a:t>种核心期刊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5584" y="4856923"/>
            <a:ext cx="2246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</a:rPr>
              <a:t>~3000</a:t>
            </a:r>
            <a:r>
              <a:rPr lang="zh-CN" altLang="en-US" sz="1600" dirty="0" smtClean="0">
                <a:solidFill>
                  <a:schemeClr val="tx2">
                    <a:lumMod val="75000"/>
                  </a:schemeClr>
                </a:solidFill>
              </a:rPr>
              <a:t>多</a:t>
            </a:r>
            <a:r>
              <a:rPr lang="zh-CN" altLang="zh-CN" sz="1600" dirty="0" smtClean="0">
                <a:solidFill>
                  <a:schemeClr val="tx2">
                    <a:lumMod val="75000"/>
                  </a:schemeClr>
                </a:solidFill>
              </a:rPr>
              <a:t>种核心期刊</a:t>
            </a:r>
            <a:endParaRPr lang="zh-CN" altLang="en-US" sz="1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463" y="5141843"/>
            <a:ext cx="199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</a:rPr>
              <a:t>~1700</a:t>
            </a:r>
            <a:r>
              <a:rPr lang="zh-CN" altLang="en-US" sz="1600" dirty="0" smtClean="0">
                <a:solidFill>
                  <a:schemeClr val="tx2">
                    <a:lumMod val="75000"/>
                  </a:schemeClr>
                </a:solidFill>
              </a:rPr>
              <a:t>多种</a:t>
            </a:r>
            <a:r>
              <a:rPr lang="zh-CN" altLang="zh-CN" sz="1600" dirty="0" smtClean="0">
                <a:solidFill>
                  <a:schemeClr val="tx2">
                    <a:lumMod val="75000"/>
                  </a:schemeClr>
                </a:solidFill>
              </a:rPr>
              <a:t>核心期刊</a:t>
            </a:r>
            <a:endParaRPr lang="zh-CN" altLang="en-US" sz="1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5652"/>
            <a:ext cx="9144000" cy="1212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32228" y="3309256"/>
            <a:ext cx="8577943" cy="551542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6451599" y="3389091"/>
            <a:ext cx="2242457" cy="530496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6502400" y="4005943"/>
            <a:ext cx="1393371" cy="82731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6509658" y="6270171"/>
            <a:ext cx="1349828" cy="38462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/>
          <p:cNvSpPr/>
          <p:nvPr/>
        </p:nvSpPr>
        <p:spPr>
          <a:xfrm>
            <a:off x="6487887" y="7424056"/>
            <a:ext cx="1349828" cy="38462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67652" y="4310767"/>
            <a:ext cx="4557491" cy="70788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高影响力是对总被引频次的关注；</a:t>
            </a:r>
            <a:endParaRPr lang="en-US" altLang="zh-CN" sz="20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lvl="1"/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高热点是对最近几年被引频次的关注</a:t>
            </a:r>
            <a:endParaRPr lang="en-US" altLang="zh-CN" sz="20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 rot="21427732">
            <a:off x="4009764" y="2718963"/>
            <a:ext cx="2725019" cy="1752285"/>
            <a:chOff x="4037244" y="2751476"/>
            <a:chExt cx="2725019" cy="175228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693044">
              <a:off x="4037244" y="2751476"/>
              <a:ext cx="1617493" cy="175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 rot="172268">
              <a:off x="5429847" y="2754975"/>
              <a:ext cx="1332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1400" b="1" dirty="0" smtClean="0">
                  <a:solidFill>
                    <a:schemeClr val="tx2"/>
                  </a:solidFill>
                </a:rPr>
                <a:t>在</a:t>
              </a:r>
              <a:r>
                <a:rPr lang="en-US" altLang="zh-CN" sz="1400" b="1" dirty="0" smtClean="0">
                  <a:solidFill>
                    <a:schemeClr val="tx2"/>
                  </a:solidFill>
                </a:rPr>
                <a:t>WOS</a:t>
              </a:r>
              <a:r>
                <a:rPr lang="zh-CN" altLang="zh-CN" sz="1400" b="1" dirty="0" smtClean="0">
                  <a:solidFill>
                    <a:schemeClr val="tx2"/>
                  </a:solidFill>
                </a:rPr>
                <a:t>中寻找</a:t>
              </a:r>
              <a:endParaRPr lang="zh-CN" altLang="en-US" sz="1400" b="1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24970" y="2126342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跟进后续进展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最新进展？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66050" y="2119085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跟进后续进展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最新进展？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50853" y="4731652"/>
            <a:ext cx="330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“被引频次（降序）”锁定高影响力文献</a:t>
            </a:r>
            <a:endParaRPr lang="en-US" altLang="zh-CN" sz="1400" b="1" dirty="0" smtClean="0">
              <a:solidFill>
                <a:srgbClr val="78A22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“创建引文报告”锁定高热点文献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5654808" y="3056752"/>
            <a:ext cx="2286942" cy="2282076"/>
          </a:xfrm>
          <a:prstGeom prst="bentConnector3">
            <a:avLst>
              <a:gd name="adj1" fmla="val 126794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26513" y="3178629"/>
            <a:ext cx="148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“引证关系图”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&amp; </a:t>
            </a:r>
            <a:r>
              <a:rPr lang="zh-CN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“引文跟踪”</a:t>
            </a:r>
            <a:endParaRPr lang="zh-CN" altLang="en-US" sz="1600" b="1" dirty="0" smtClean="0">
              <a:solidFill>
                <a:srgbClr val="78A22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910294" y="3802742"/>
            <a:ext cx="7254" cy="87085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895768" y="2467431"/>
            <a:ext cx="0" cy="70393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V="1">
            <a:off x="1405813" y="2864383"/>
            <a:ext cx="1554480" cy="1280160"/>
          </a:xfrm>
          <a:prstGeom prst="bentConnector3">
            <a:avLst>
              <a:gd name="adj1" fmla="val -31446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1887" y="3164108"/>
            <a:ext cx="21045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“被引参考文献检索” 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 </a:t>
            </a:r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“创建跟踪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/RSS</a:t>
            </a:r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</a:t>
            </a:r>
          </a:p>
        </p:txBody>
      </p:sp>
      <p:grpSp>
        <p:nvGrpSpPr>
          <p:cNvPr id="3" name="Group 3"/>
          <p:cNvGrpSpPr/>
          <p:nvPr/>
        </p:nvGrpSpPr>
        <p:grpSpPr>
          <a:xfrm rot="1326014">
            <a:off x="2034942" y="2629953"/>
            <a:ext cx="1914872" cy="1712685"/>
            <a:chOff x="1291927" y="2510971"/>
            <a:chExt cx="2118930" cy="1973943"/>
          </a:xfrm>
        </p:grpSpPr>
        <p:grpSp>
          <p:nvGrpSpPr>
            <p:cNvPr id="4" name="Group 31"/>
            <p:cNvGrpSpPr/>
            <p:nvPr/>
          </p:nvGrpSpPr>
          <p:grpSpPr>
            <a:xfrm>
              <a:off x="1927905" y="2510971"/>
              <a:ext cx="1482952" cy="1973943"/>
              <a:chOff x="4221163" y="2243138"/>
              <a:chExt cx="1593143" cy="2386919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21163" y="2243138"/>
                <a:ext cx="1593143" cy="2386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 rot="19548788">
                <a:off x="4270015" y="3186501"/>
                <a:ext cx="638316" cy="2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b="1" dirty="0" smtClean="0">
                    <a:solidFill>
                      <a:srgbClr val="993300"/>
                    </a:solidFill>
                  </a:rPr>
                  <a:t>materials</a:t>
                </a:r>
                <a:endParaRPr lang="zh-CN" altLang="en-US" sz="800" b="1" dirty="0">
                  <a:solidFill>
                    <a:srgbClr val="9933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20273986">
              <a:off x="1291927" y="2814589"/>
              <a:ext cx="999019" cy="35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手边就有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30705" y="1451429"/>
            <a:ext cx="3788151" cy="481874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494970" y="298007"/>
            <a:ext cx="6212115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⑤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跟进课题的后续进展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45" grpId="0"/>
      <p:bldP spid="22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985830" cy="795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26"/>
          <p:cNvGrpSpPr/>
          <p:nvPr/>
        </p:nvGrpSpPr>
        <p:grpSpPr>
          <a:xfrm>
            <a:off x="1170953" y="-168782"/>
            <a:ext cx="8364938" cy="1095619"/>
            <a:chOff x="2607844" y="2313161"/>
            <a:chExt cx="8364938" cy="1095619"/>
          </a:xfrm>
        </p:grpSpPr>
        <p:grpSp>
          <p:nvGrpSpPr>
            <p:cNvPr id="5" name="Group 16"/>
            <p:cNvGrpSpPr/>
            <p:nvPr/>
          </p:nvGrpSpPr>
          <p:grpSpPr>
            <a:xfrm>
              <a:off x="2607844" y="2313161"/>
              <a:ext cx="854006" cy="1095619"/>
              <a:chOff x="1141900" y="5045706"/>
              <a:chExt cx="854006" cy="1095619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326014">
                <a:off x="1141900" y="5054834"/>
                <a:ext cx="854006" cy="1053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15"/>
              <p:cNvSpPr/>
              <p:nvPr/>
            </p:nvSpPr>
            <p:spPr>
              <a:xfrm rot="1269735">
                <a:off x="1160734" y="5045706"/>
                <a:ext cx="789189" cy="10956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00610" y="2756136"/>
              <a:ext cx="7572172" cy="461665"/>
            </a:xfrm>
            <a:prstGeom prst="rect">
              <a:avLst/>
            </a:prstGeom>
            <a:solidFill>
              <a:srgbClr val="00339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如何跟进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手边文献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的后续进展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最新进展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(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文章或书均可）</a:t>
              </a:r>
            </a:p>
          </p:txBody>
        </p:sp>
      </p:grpSp>
      <p:sp>
        <p:nvSpPr>
          <p:cNvPr id="10" name="Oval 5"/>
          <p:cNvSpPr/>
          <p:nvPr/>
        </p:nvSpPr>
        <p:spPr>
          <a:xfrm>
            <a:off x="988232" y="960466"/>
            <a:ext cx="874643" cy="3048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9"/>
          <p:cNvSpPr/>
          <p:nvPr/>
        </p:nvSpPr>
        <p:spPr>
          <a:xfrm>
            <a:off x="544377" y="2162628"/>
            <a:ext cx="6567624" cy="16256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2856" y="4202202"/>
            <a:ext cx="6001202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举例</a:t>
            </a:r>
            <a:endParaRPr lang="en-US" altLang="zh-CN" sz="14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标题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Loss of normal p53 function confers sensitization to </a:t>
            </a:r>
            <a:r>
              <a:rPr lang="en-US" altLang="zh-CN" sz="1400" b="1" dirty="0" err="1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Taxol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by increasing G2/M arrest and apoptosis </a:t>
            </a:r>
            <a:endParaRPr lang="zh-CN" altLang="zh-CN" sz="14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作者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Wahl, AF; Donaldson, KL; Fairchild, C; </a:t>
            </a:r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等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</a:t>
            </a:r>
            <a:endParaRPr lang="zh-CN" altLang="zh-CN" sz="14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来源出版物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NATURE MEDICINE  </a:t>
            </a:r>
            <a:endParaRPr lang="zh-CN" altLang="zh-CN" sz="14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出版年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JAN 1996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350170" cy="900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645343" y="2406206"/>
            <a:ext cx="7584255" cy="199162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90286" cy="855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275554" y="3628571"/>
            <a:ext cx="6961224" cy="17780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6" name="矩形 8"/>
          <p:cNvSpPr/>
          <p:nvPr/>
        </p:nvSpPr>
        <p:spPr>
          <a:xfrm>
            <a:off x="504421" y="4357376"/>
            <a:ext cx="107075" cy="115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3"/>
          <p:cNvGrpSpPr/>
          <p:nvPr/>
        </p:nvGrpSpPr>
        <p:grpSpPr>
          <a:xfrm>
            <a:off x="3444508" y="2550381"/>
            <a:ext cx="5612421" cy="1818419"/>
            <a:chOff x="4329862" y="1665027"/>
            <a:chExt cx="5612421" cy="1818419"/>
          </a:xfrm>
        </p:grpSpPr>
        <p:sp>
          <p:nvSpPr>
            <p:cNvPr id="8" name="TextBox 7"/>
            <p:cNvSpPr txBox="1"/>
            <p:nvPr/>
          </p:nvSpPr>
          <p:spPr>
            <a:xfrm>
              <a:off x="4329862" y="1665027"/>
              <a:ext cx="5612421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Loss of normal p53 function confers sensitization to </a:t>
              </a:r>
              <a:r>
                <a:rPr lang="en-US" altLang="zh-CN" sz="1600" b="1" dirty="0" err="1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Taxol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by increasing G2/M arrest and apoptosis</a:t>
              </a:r>
              <a:endParaRPr lang="zh-CN" altLang="en-US" sz="16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cxnSp>
          <p:nvCxnSpPr>
            <p:cNvPr id="9" name="Straight Arrow Connector 8"/>
            <p:cNvCxnSpPr>
              <a:endCxn id="8" idx="2"/>
            </p:cNvCxnSpPr>
            <p:nvPr/>
          </p:nvCxnSpPr>
          <p:spPr>
            <a:xfrm flipH="1" flipV="1">
              <a:off x="7136073" y="2249802"/>
              <a:ext cx="367795" cy="12336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102" y="5354707"/>
            <a:ext cx="284276" cy="3428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8964" cy="1307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1946808" y="2558925"/>
            <a:ext cx="6369877" cy="55791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4095" y="3175471"/>
            <a:ext cx="348608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Arial Unicode MS" pitchFamily="34" charset="-122"/>
              </a:rPr>
              <a:t>这些文献都是在该研究基础上的发展</a:t>
            </a:r>
            <a:endParaRPr lang="zh-CN" altLang="en-US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Arial Unicode MS" pitchFamily="34" charset="-122"/>
            </a:endParaRPr>
          </a:p>
        </p:txBody>
      </p:sp>
      <p:sp>
        <p:nvSpPr>
          <p:cNvPr id="7" name="矩形 29"/>
          <p:cNvSpPr/>
          <p:nvPr/>
        </p:nvSpPr>
        <p:spPr>
          <a:xfrm>
            <a:off x="300789" y="1538517"/>
            <a:ext cx="3879325" cy="6821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324" y="1821452"/>
            <a:ext cx="212036" cy="2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357" y="993875"/>
            <a:ext cx="236054" cy="2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837227" y="858869"/>
            <a:ext cx="808383" cy="3975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41143" y="928914"/>
            <a:ext cx="0" cy="137885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52"/>
          <p:cNvGrpSpPr/>
          <p:nvPr/>
        </p:nvGrpSpPr>
        <p:grpSpPr>
          <a:xfrm>
            <a:off x="3645610" y="943428"/>
            <a:ext cx="4380790" cy="921659"/>
            <a:chOff x="3645610" y="957942"/>
            <a:chExt cx="4380790" cy="921659"/>
          </a:xfrm>
        </p:grpSpPr>
        <p:cxnSp>
          <p:nvCxnSpPr>
            <p:cNvPr id="18" name="Elbow Connector 34"/>
            <p:cNvCxnSpPr>
              <a:endCxn id="7" idx="3"/>
            </p:cNvCxnSpPr>
            <p:nvPr/>
          </p:nvCxnSpPr>
          <p:spPr>
            <a:xfrm rot="10800000" flipV="1">
              <a:off x="4180114" y="957942"/>
              <a:ext cx="3846286" cy="921659"/>
            </a:xfrm>
            <a:prstGeom prst="bentConnector3">
              <a:avLst>
                <a:gd name="adj1" fmla="val 189"/>
              </a:avLst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0" idx="6"/>
            </p:cNvCxnSpPr>
            <p:nvPr/>
          </p:nvCxnSpPr>
          <p:spPr>
            <a:xfrm flipH="1" flipV="1">
              <a:off x="3645610" y="1057651"/>
              <a:ext cx="1245704" cy="81469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6"/>
          <p:cNvGrpSpPr/>
          <p:nvPr/>
        </p:nvGrpSpPr>
        <p:grpSpPr>
          <a:xfrm>
            <a:off x="1446719" y="-168782"/>
            <a:ext cx="7160257" cy="1095619"/>
            <a:chOff x="2607844" y="2313161"/>
            <a:chExt cx="7160257" cy="1095619"/>
          </a:xfrm>
        </p:grpSpPr>
        <p:grpSp>
          <p:nvGrpSpPr>
            <p:cNvPr id="21" name="Group 16"/>
            <p:cNvGrpSpPr/>
            <p:nvPr/>
          </p:nvGrpSpPr>
          <p:grpSpPr>
            <a:xfrm>
              <a:off x="2607844" y="2313161"/>
              <a:ext cx="854006" cy="1095619"/>
              <a:chOff x="1141900" y="5045706"/>
              <a:chExt cx="854006" cy="1095619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326014">
                <a:off x="1141900" y="5054834"/>
                <a:ext cx="854006" cy="1053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Rectangle 15"/>
              <p:cNvSpPr/>
              <p:nvPr/>
            </p:nvSpPr>
            <p:spPr>
              <a:xfrm rot="1269735">
                <a:off x="1160734" y="5045706"/>
                <a:ext cx="789189" cy="10956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400611" y="2756136"/>
              <a:ext cx="6367490" cy="461665"/>
            </a:xfrm>
            <a:prstGeom prst="rect">
              <a:avLst/>
            </a:prstGeom>
            <a:solidFill>
              <a:srgbClr val="00339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如何跟进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手边文献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的后续进展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最新进展？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36" y="1553019"/>
            <a:ext cx="9117164" cy="531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29"/>
          <p:cNvSpPr/>
          <p:nvPr/>
        </p:nvSpPr>
        <p:spPr>
          <a:xfrm>
            <a:off x="199820" y="3585028"/>
            <a:ext cx="8697437" cy="2235200"/>
          </a:xfrm>
          <a:prstGeom prst="rect">
            <a:avLst/>
          </a:prstGeom>
          <a:noFill/>
          <a:ln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3287802" y="3193145"/>
            <a:ext cx="1110026" cy="34834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2"/>
                </a:solidFill>
              </a:ln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0103" y="3772053"/>
            <a:ext cx="107075" cy="115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29"/>
          <p:cNvSpPr/>
          <p:nvPr/>
        </p:nvSpPr>
        <p:spPr>
          <a:xfrm>
            <a:off x="236105" y="3621316"/>
            <a:ext cx="8617609" cy="355600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771" y="736124"/>
            <a:ext cx="6586945" cy="46166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可在“检索历史”中创建跟踪，获得最新研究进展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6061"/>
            <a:ext cx="12527365" cy="497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379213" y="3392437"/>
            <a:ext cx="2088216" cy="258744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6" name="矩形 29"/>
          <p:cNvSpPr/>
          <p:nvPr/>
        </p:nvSpPr>
        <p:spPr>
          <a:xfrm>
            <a:off x="592704" y="4337795"/>
            <a:ext cx="928047" cy="20471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17886"/>
            <a:ext cx="12264571" cy="484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379213" y="3381829"/>
            <a:ext cx="2015644" cy="25980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1732301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8"/>
          <p:cNvSpPr>
            <a:spLocks noChangeArrowheads="1"/>
          </p:cNvSpPr>
          <p:nvPr/>
        </p:nvSpPr>
        <p:spPr bwMode="auto">
          <a:xfrm>
            <a:off x="725717" y="2844800"/>
            <a:ext cx="4513941" cy="435428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6" name="圆角矩形 9"/>
          <p:cNvSpPr>
            <a:spLocks noChangeArrowheads="1"/>
          </p:cNvSpPr>
          <p:nvPr/>
        </p:nvSpPr>
        <p:spPr bwMode="auto">
          <a:xfrm>
            <a:off x="580572" y="3453084"/>
            <a:ext cx="1437564" cy="259309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7" name="圆角矩形 10"/>
          <p:cNvSpPr>
            <a:spLocks noChangeArrowheads="1"/>
          </p:cNvSpPr>
          <p:nvPr/>
        </p:nvSpPr>
        <p:spPr bwMode="auto">
          <a:xfrm>
            <a:off x="1872344" y="4720172"/>
            <a:ext cx="2670628" cy="27274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8" name="圆角矩形 11"/>
          <p:cNvSpPr>
            <a:spLocks noChangeArrowheads="1"/>
          </p:cNvSpPr>
          <p:nvPr/>
        </p:nvSpPr>
        <p:spPr bwMode="auto">
          <a:xfrm>
            <a:off x="543043" y="5208621"/>
            <a:ext cx="2116541" cy="278629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9" name="圆角矩形 11"/>
          <p:cNvSpPr>
            <a:spLocks noChangeArrowheads="1"/>
          </p:cNvSpPr>
          <p:nvPr/>
        </p:nvSpPr>
        <p:spPr bwMode="auto">
          <a:xfrm>
            <a:off x="572612" y="6212115"/>
            <a:ext cx="4173559" cy="37737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 bwMode="auto">
          <a:xfrm>
            <a:off x="891207" y="351185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lvl="1" eaLnBrk="0" hangingPunct="0">
              <a:lnSpc>
                <a:spcPct val="90000"/>
              </a:lnSpc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Web of Science</a:t>
            </a:r>
            <a:r>
              <a:rPr lang="en-US" altLang="zh-CN" sz="3200" baseline="300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数据库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——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质量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826026" y="2062569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136373" y="2054080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4495800" y="2063606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172200" y="2063606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573080" y="2988356"/>
            <a:ext cx="165652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Unique Data</a:t>
            </a:r>
          </a:p>
          <a:p>
            <a:pPr algn="ctr" eaLnBrk="0" hangingPunct="0"/>
            <a:r>
              <a:rPr lang="zh-CN" altLang="en-US" sz="2000" b="1" dirty="0" smtClean="0">
                <a:solidFill>
                  <a:schemeClr val="bg1"/>
                </a:solidFill>
                <a:latin typeface="Arial" pitchFamily="34" charset="0"/>
              </a:rPr>
              <a:t>独特</a:t>
            </a:r>
            <a:endParaRPr lang="zh-CN" alt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296478" y="2988358"/>
            <a:ext cx="1582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Quality</a:t>
            </a: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质量</a:t>
            </a:r>
            <a:endParaRPr lang="en-US" altLang="ja-JP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769165" y="3001612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Diversity</a:t>
            </a: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广度</a:t>
            </a:r>
            <a:endParaRPr lang="en-US" altLang="ja-JP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29200" y="2961856"/>
            <a:ext cx="123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Depth</a:t>
            </a: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深度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92187"/>
            <a:ext cx="10769599" cy="512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20148" y="1527473"/>
            <a:ext cx="596727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定题检索相关课题，并把最新结果发送到指定的邮箱中；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有效期半年，到期后可续订；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支持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RSS Feed</a:t>
            </a:r>
            <a:endParaRPr lang="zh-CN" altLang="en-US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 rot="1326014">
            <a:off x="1846260" y="2629953"/>
            <a:ext cx="1914872" cy="1712685"/>
            <a:chOff x="1291927" y="2510971"/>
            <a:chExt cx="2118930" cy="1973943"/>
          </a:xfrm>
        </p:grpSpPr>
        <p:grpSp>
          <p:nvGrpSpPr>
            <p:cNvPr id="3" name="Group 31"/>
            <p:cNvGrpSpPr/>
            <p:nvPr/>
          </p:nvGrpSpPr>
          <p:grpSpPr>
            <a:xfrm>
              <a:off x="1927905" y="2510971"/>
              <a:ext cx="1482952" cy="1973943"/>
              <a:chOff x="4221163" y="2243138"/>
              <a:chExt cx="1593143" cy="2386919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21163" y="2243138"/>
                <a:ext cx="1593143" cy="2386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 rot="19548788">
                <a:off x="4270015" y="3186501"/>
                <a:ext cx="638316" cy="2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b="1" dirty="0" smtClean="0">
                    <a:solidFill>
                      <a:srgbClr val="993300"/>
                    </a:solidFill>
                  </a:rPr>
                  <a:t>materials</a:t>
                </a:r>
                <a:endParaRPr lang="zh-CN" altLang="en-US" sz="800" b="1" dirty="0">
                  <a:solidFill>
                    <a:srgbClr val="9933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20273986">
              <a:off x="1291927" y="2814589"/>
              <a:ext cx="999019" cy="35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手边就有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 rot="21427732">
            <a:off x="3821091" y="2719326"/>
            <a:ext cx="2710523" cy="1752285"/>
            <a:chOff x="4037244" y="2751476"/>
            <a:chExt cx="2710523" cy="175228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693044">
              <a:off x="4037244" y="2751476"/>
              <a:ext cx="1617493" cy="175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 rot="172268">
              <a:off x="5415351" y="2754248"/>
              <a:ext cx="1332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1400" b="1" dirty="0" smtClean="0">
                  <a:solidFill>
                    <a:schemeClr val="tx2"/>
                  </a:solidFill>
                </a:rPr>
                <a:t>在</a:t>
              </a:r>
              <a:r>
                <a:rPr lang="en-US" altLang="zh-CN" sz="1400" b="1" dirty="0" smtClean="0">
                  <a:solidFill>
                    <a:schemeClr val="tx2"/>
                  </a:solidFill>
                </a:rPr>
                <a:t>WOS</a:t>
              </a:r>
              <a:r>
                <a:rPr lang="zh-CN" altLang="zh-CN" sz="1400" b="1" dirty="0" smtClean="0">
                  <a:solidFill>
                    <a:schemeClr val="tx2"/>
                  </a:solidFill>
                </a:rPr>
                <a:t>中寻找</a:t>
              </a:r>
              <a:endParaRPr lang="zh-CN" altLang="en-US" sz="1400" b="1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288" y="2126342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跟进后续进展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最新进展？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77368" y="2119085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跟进后续进展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最新进展？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75087" y="4731652"/>
            <a:ext cx="330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“被引频次（降序）”锁定高影响力文献</a:t>
            </a:r>
            <a:endParaRPr lang="en-US" altLang="zh-CN" sz="1400" b="1" dirty="0" smtClean="0">
              <a:solidFill>
                <a:srgbClr val="78A22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“创建引文报告”锁定高热点文献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5350014" y="3056752"/>
            <a:ext cx="2286942" cy="2282076"/>
          </a:xfrm>
          <a:prstGeom prst="bentConnector3">
            <a:avLst>
              <a:gd name="adj1" fmla="val 126794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36233" y="3178629"/>
            <a:ext cx="148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“引证关系图”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&amp; </a:t>
            </a:r>
            <a:r>
              <a:rPr lang="zh-CN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“引文跟踪”</a:t>
            </a:r>
            <a:endParaRPr lang="zh-CN" altLang="en-US" sz="1600" b="1" dirty="0" smtClean="0">
              <a:solidFill>
                <a:srgbClr val="78A22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590986" y="3802742"/>
            <a:ext cx="7254" cy="87085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576460" y="2467431"/>
            <a:ext cx="0" cy="70393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endCxn id="24" idx="2"/>
          </p:cNvCxnSpPr>
          <p:nvPr/>
        </p:nvCxnSpPr>
        <p:spPr>
          <a:xfrm rot="16200000" flipV="1">
            <a:off x="1256454" y="2533706"/>
            <a:ext cx="1265275" cy="1127655"/>
          </a:xfrm>
          <a:prstGeom prst="bentConnector3">
            <a:avLst>
              <a:gd name="adj1" fmla="val -31446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3205" y="3164108"/>
            <a:ext cx="21045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“被引参考文献检索” 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 </a:t>
            </a:r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“创建跟踪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/RSS</a:t>
            </a:r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02747" y="1523999"/>
            <a:ext cx="5079997" cy="481874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494970" y="298007"/>
            <a:ext cx="6212115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⑤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跟进课题的后续进展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41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833182" y="5230400"/>
            <a:ext cx="6962476" cy="5171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271" y="5497201"/>
            <a:ext cx="284276" cy="342804"/>
          </a:xfrm>
          <a:prstGeom prst="rect">
            <a:avLst/>
          </a:prstGeom>
        </p:spPr>
      </p:pic>
      <p:grpSp>
        <p:nvGrpSpPr>
          <p:cNvPr id="11" name="组合 8"/>
          <p:cNvGrpSpPr/>
          <p:nvPr/>
        </p:nvGrpSpPr>
        <p:grpSpPr>
          <a:xfrm>
            <a:off x="1670291" y="0"/>
            <a:ext cx="7183428" cy="900987"/>
            <a:chOff x="1670291" y="0"/>
            <a:chExt cx="7183428" cy="90098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520776">
              <a:off x="1670291" y="0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486229" y="245165"/>
              <a:ext cx="6367490" cy="461665"/>
            </a:xfrm>
            <a:prstGeom prst="rect">
              <a:avLst/>
            </a:prstGeom>
            <a:solidFill>
              <a:srgbClr val="00339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如何跟进</a:t>
              </a:r>
              <a:r>
                <a:rPr lang="en-US" altLang="zh-CN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WOS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中文献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的后续进展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最新进展？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80590" cy="895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5"/>
          <p:cNvSpPr/>
          <p:nvPr/>
        </p:nvSpPr>
        <p:spPr>
          <a:xfrm>
            <a:off x="199547" y="1857830"/>
            <a:ext cx="4880454" cy="4063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0267" y="2641601"/>
            <a:ext cx="830019" cy="2757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7" name="矩形 5"/>
          <p:cNvSpPr/>
          <p:nvPr/>
        </p:nvSpPr>
        <p:spPr>
          <a:xfrm>
            <a:off x="7421355" y="1959429"/>
            <a:ext cx="938876" cy="2612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304778" y="275773"/>
            <a:ext cx="1188720" cy="1323439"/>
            <a:chOff x="4731633" y="1814274"/>
            <a:chExt cx="1188720" cy="1323439"/>
          </a:xfrm>
        </p:grpSpPr>
        <p:sp>
          <p:nvSpPr>
            <p:cNvPr id="9" name="Oval 8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cxnSp>
        <p:nvCxnSpPr>
          <p:cNvPr id="11" name="Elbow Connector 34"/>
          <p:cNvCxnSpPr/>
          <p:nvPr/>
        </p:nvCxnSpPr>
        <p:spPr>
          <a:xfrm rot="10800000" flipV="1">
            <a:off x="2917376" y="856344"/>
            <a:ext cx="3570512" cy="1901370"/>
          </a:xfrm>
          <a:prstGeom prst="bentConnector3">
            <a:avLst>
              <a:gd name="adj1" fmla="val -407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026398" y="841831"/>
            <a:ext cx="0" cy="98697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6"/>
          <p:cNvGrpSpPr/>
          <p:nvPr/>
        </p:nvGrpSpPr>
        <p:grpSpPr>
          <a:xfrm>
            <a:off x="2047664" y="246738"/>
            <a:ext cx="7183428" cy="900987"/>
            <a:chOff x="1670291" y="0"/>
            <a:chExt cx="7183428" cy="90098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20776">
              <a:off x="1670291" y="0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486229" y="245165"/>
              <a:ext cx="6367490" cy="461665"/>
            </a:xfrm>
            <a:prstGeom prst="rect">
              <a:avLst/>
            </a:prstGeom>
            <a:solidFill>
              <a:srgbClr val="00339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如何跟进</a:t>
              </a:r>
              <a:r>
                <a:rPr lang="en-US" altLang="zh-CN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WOS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中文献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的后续进展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最新进展？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7794" name="Picture 18" descr="WoSfullr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8738" y="990600"/>
            <a:ext cx="1465262" cy="1676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867778" name="Picture 2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28600"/>
            <a:ext cx="998538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779" name="Text Box 3"/>
          <p:cNvSpPr txBox="1">
            <a:spLocks noChangeArrowheads="1"/>
          </p:cNvSpPr>
          <p:nvPr/>
        </p:nvSpPr>
        <p:spPr bwMode="auto">
          <a:xfrm>
            <a:off x="7399338" y="609600"/>
            <a:ext cx="457200" cy="1825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2004</a:t>
            </a:r>
          </a:p>
        </p:txBody>
      </p:sp>
      <p:pic>
        <p:nvPicPr>
          <p:cNvPr id="1867781" name="Picture 5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987675"/>
            <a:ext cx="998538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67782" name="Picture 6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378075"/>
            <a:ext cx="998538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67783" name="Picture 7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9725" y="914400"/>
            <a:ext cx="998538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67784" name="Picture 8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9463" y="4724400"/>
            <a:ext cx="998537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67785" name="Picture 9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3863" y="4343400"/>
            <a:ext cx="998537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67786" name="Picture 10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444875"/>
            <a:ext cx="998538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787" name="Line 11"/>
          <p:cNvSpPr>
            <a:spLocks noChangeShapeType="1"/>
          </p:cNvSpPr>
          <p:nvPr/>
        </p:nvSpPr>
        <p:spPr bwMode="auto">
          <a:xfrm flipH="1">
            <a:off x="2209800" y="2307102"/>
            <a:ext cx="1602545" cy="81709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67788" name="Text Box 12"/>
          <p:cNvSpPr txBox="1">
            <a:spLocks noChangeArrowheads="1"/>
          </p:cNvSpPr>
          <p:nvPr/>
        </p:nvSpPr>
        <p:spPr bwMode="auto">
          <a:xfrm>
            <a:off x="2667000" y="2359025"/>
            <a:ext cx="914400" cy="460375"/>
          </a:xfrm>
          <a:prstGeom prst="rect">
            <a:avLst/>
          </a:prstGeom>
          <a:solidFill>
            <a:srgbClr val="C0C0C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zh-CN" sz="1400" b="1" i="1" dirty="0">
                <a:solidFill>
                  <a:srgbClr val="006600"/>
                </a:solidFill>
                <a:latin typeface="Times New Roman" pitchFamily="18" charset="0"/>
              </a:rPr>
              <a:t>Cited References</a:t>
            </a:r>
          </a:p>
        </p:txBody>
      </p:sp>
      <p:sp>
        <p:nvSpPr>
          <p:cNvPr id="1867789" name="Text Box 13"/>
          <p:cNvSpPr txBox="1">
            <a:spLocks noChangeArrowheads="1"/>
          </p:cNvSpPr>
          <p:nvPr/>
        </p:nvSpPr>
        <p:spPr bwMode="auto">
          <a:xfrm>
            <a:off x="381000" y="3825875"/>
            <a:ext cx="457200" cy="1825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 dirty="0">
                <a:latin typeface="Times New Roman" pitchFamily="18" charset="0"/>
              </a:rPr>
              <a:t>1993</a:t>
            </a:r>
          </a:p>
        </p:txBody>
      </p:sp>
      <p:sp>
        <p:nvSpPr>
          <p:cNvPr id="1867790" name="Text Box 14"/>
          <p:cNvSpPr txBox="1">
            <a:spLocks noChangeArrowheads="1"/>
          </p:cNvSpPr>
          <p:nvPr/>
        </p:nvSpPr>
        <p:spPr bwMode="auto">
          <a:xfrm>
            <a:off x="1676400" y="3932238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1991</a:t>
            </a:r>
          </a:p>
        </p:txBody>
      </p:sp>
      <p:sp>
        <p:nvSpPr>
          <p:cNvPr id="1867791" name="Text Box 15"/>
          <p:cNvSpPr txBox="1">
            <a:spLocks noChangeArrowheads="1"/>
          </p:cNvSpPr>
          <p:nvPr/>
        </p:nvSpPr>
        <p:spPr bwMode="auto">
          <a:xfrm>
            <a:off x="1143000" y="3186113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 dirty="0">
                <a:latin typeface="Times New Roman" pitchFamily="18" charset="0"/>
              </a:rPr>
              <a:t>1995</a:t>
            </a:r>
          </a:p>
        </p:txBody>
      </p:sp>
      <p:pic>
        <p:nvPicPr>
          <p:cNvPr id="1867792" name="Picture 16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263" y="4191000"/>
            <a:ext cx="998537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793" name="Text Box 17"/>
          <p:cNvSpPr txBox="1">
            <a:spLocks noChangeArrowheads="1"/>
          </p:cNvSpPr>
          <p:nvPr/>
        </p:nvSpPr>
        <p:spPr bwMode="auto">
          <a:xfrm>
            <a:off x="1058863" y="4922838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 dirty="0">
                <a:latin typeface="Times New Roman" pitchFamily="18" charset="0"/>
              </a:rPr>
              <a:t>1980</a:t>
            </a:r>
          </a:p>
        </p:txBody>
      </p:sp>
      <p:sp>
        <p:nvSpPr>
          <p:cNvPr id="1867795" name="Text Box 19"/>
          <p:cNvSpPr txBox="1">
            <a:spLocks noChangeArrowheads="1"/>
          </p:cNvSpPr>
          <p:nvPr/>
        </p:nvSpPr>
        <p:spPr bwMode="auto">
          <a:xfrm>
            <a:off x="6858000" y="1676400"/>
            <a:ext cx="457200" cy="1825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2003</a:t>
            </a:r>
          </a:p>
        </p:txBody>
      </p:sp>
      <p:sp>
        <p:nvSpPr>
          <p:cNvPr id="1867780" name="Line 4"/>
          <p:cNvSpPr>
            <a:spLocks noChangeShapeType="1"/>
          </p:cNvSpPr>
          <p:nvPr/>
        </p:nvSpPr>
        <p:spPr bwMode="auto">
          <a:xfrm flipV="1">
            <a:off x="5345722" y="1447800"/>
            <a:ext cx="1283677" cy="56388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67796" name="Text Box 20"/>
          <p:cNvSpPr txBox="1">
            <a:spLocks noChangeArrowheads="1"/>
          </p:cNvSpPr>
          <p:nvPr/>
        </p:nvSpPr>
        <p:spPr bwMode="auto">
          <a:xfrm>
            <a:off x="5581842" y="1595150"/>
            <a:ext cx="598605" cy="445120"/>
          </a:xfrm>
          <a:prstGeom prst="rect">
            <a:avLst/>
          </a:prstGeom>
          <a:solidFill>
            <a:srgbClr val="C0C0C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zh-CN" sz="1400" b="1" i="1" dirty="0">
                <a:solidFill>
                  <a:srgbClr val="006600"/>
                </a:solidFill>
                <a:latin typeface="Times New Roman" pitchFamily="18" charset="0"/>
              </a:rPr>
              <a:t>Times Cited</a:t>
            </a:r>
          </a:p>
        </p:txBody>
      </p:sp>
      <p:sp>
        <p:nvSpPr>
          <p:cNvPr id="1867797" name="Line 21"/>
          <p:cNvSpPr>
            <a:spLocks noChangeShapeType="1"/>
          </p:cNvSpPr>
          <p:nvPr/>
        </p:nvSpPr>
        <p:spPr bwMode="auto">
          <a:xfrm flipH="1" flipV="1">
            <a:off x="4953000" y="2667000"/>
            <a:ext cx="1447800" cy="1905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67798" name="Text Box 22"/>
          <p:cNvSpPr txBox="1">
            <a:spLocks noChangeArrowheads="1"/>
          </p:cNvSpPr>
          <p:nvPr/>
        </p:nvSpPr>
        <p:spPr bwMode="auto">
          <a:xfrm>
            <a:off x="5257800" y="3276600"/>
            <a:ext cx="762000" cy="546100"/>
          </a:xfrm>
          <a:prstGeom prst="rect">
            <a:avLst/>
          </a:prstGeom>
          <a:solidFill>
            <a:srgbClr val="C0C0C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400" b="1" i="1">
                <a:solidFill>
                  <a:srgbClr val="006600"/>
                </a:solidFill>
                <a:latin typeface="Times New Roman" pitchFamily="18" charset="0"/>
              </a:rPr>
              <a:t>Related Records</a:t>
            </a:r>
          </a:p>
        </p:txBody>
      </p:sp>
      <p:pic>
        <p:nvPicPr>
          <p:cNvPr id="1867799" name="Picture 23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3063" y="533400"/>
            <a:ext cx="998537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800" name="Text Box 24"/>
          <p:cNvSpPr txBox="1">
            <a:spLocks noChangeArrowheads="1"/>
          </p:cNvSpPr>
          <p:nvPr/>
        </p:nvSpPr>
        <p:spPr bwMode="auto">
          <a:xfrm>
            <a:off x="8229600" y="914400"/>
            <a:ext cx="457200" cy="1825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2003</a:t>
            </a:r>
          </a:p>
        </p:txBody>
      </p:sp>
      <p:sp>
        <p:nvSpPr>
          <p:cNvPr id="1867801" name="Text Box 25"/>
          <p:cNvSpPr txBox="1">
            <a:spLocks noChangeArrowheads="1"/>
          </p:cNvSpPr>
          <p:nvPr/>
        </p:nvSpPr>
        <p:spPr bwMode="auto">
          <a:xfrm>
            <a:off x="7002463" y="4572000"/>
            <a:ext cx="457200" cy="1825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2004</a:t>
            </a:r>
          </a:p>
        </p:txBody>
      </p:sp>
      <p:sp>
        <p:nvSpPr>
          <p:cNvPr id="1867802" name="Text Box 26"/>
          <p:cNvSpPr txBox="1">
            <a:spLocks noChangeArrowheads="1"/>
          </p:cNvSpPr>
          <p:nvPr/>
        </p:nvSpPr>
        <p:spPr bwMode="auto">
          <a:xfrm>
            <a:off x="6172200" y="5456238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1999</a:t>
            </a:r>
          </a:p>
        </p:txBody>
      </p:sp>
      <p:pic>
        <p:nvPicPr>
          <p:cNvPr id="1867803" name="Picture 27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8263" y="4495800"/>
            <a:ext cx="998537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804" name="Text Box 28"/>
          <p:cNvSpPr txBox="1">
            <a:spLocks noChangeArrowheads="1"/>
          </p:cNvSpPr>
          <p:nvPr/>
        </p:nvSpPr>
        <p:spPr bwMode="auto">
          <a:xfrm>
            <a:off x="7916863" y="4922838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2002</a:t>
            </a:r>
          </a:p>
        </p:txBody>
      </p:sp>
      <p:sp>
        <p:nvSpPr>
          <p:cNvPr id="1867805" name="Line 29"/>
          <p:cNvSpPr>
            <a:spLocks noChangeShapeType="1"/>
          </p:cNvSpPr>
          <p:nvPr/>
        </p:nvSpPr>
        <p:spPr bwMode="auto">
          <a:xfrm flipH="1" flipV="1">
            <a:off x="2286000" y="4800600"/>
            <a:ext cx="2438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67806" name="Line 30"/>
          <p:cNvSpPr>
            <a:spLocks noChangeShapeType="1"/>
          </p:cNvSpPr>
          <p:nvPr/>
        </p:nvSpPr>
        <p:spPr bwMode="auto">
          <a:xfrm flipH="1" flipV="1">
            <a:off x="2590800" y="4191000"/>
            <a:ext cx="2133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867807" name="Picture 31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562600"/>
            <a:ext cx="998538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808" name="Text Box 32"/>
          <p:cNvSpPr txBox="1">
            <a:spLocks noChangeArrowheads="1"/>
          </p:cNvSpPr>
          <p:nvPr/>
        </p:nvSpPr>
        <p:spPr bwMode="auto">
          <a:xfrm>
            <a:off x="7239000" y="6142038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1994</a:t>
            </a:r>
          </a:p>
        </p:txBody>
      </p:sp>
      <p:pic>
        <p:nvPicPr>
          <p:cNvPr id="1867809" name="Picture 33" descr="WoSfullr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5863" y="1524000"/>
            <a:ext cx="998537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67810" name="Text Box 34"/>
          <p:cNvSpPr txBox="1">
            <a:spLocks noChangeArrowheads="1"/>
          </p:cNvSpPr>
          <p:nvPr/>
        </p:nvSpPr>
        <p:spPr bwMode="auto">
          <a:xfrm>
            <a:off x="7772400" y="2255838"/>
            <a:ext cx="457200" cy="1825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2004</a:t>
            </a:r>
          </a:p>
        </p:txBody>
      </p:sp>
      <p:sp>
        <p:nvSpPr>
          <p:cNvPr id="1867811" name="Text Box 35"/>
          <p:cNvSpPr txBox="1">
            <a:spLocks noChangeArrowheads="1"/>
          </p:cNvSpPr>
          <p:nvPr/>
        </p:nvSpPr>
        <p:spPr bwMode="auto">
          <a:xfrm>
            <a:off x="4724400" y="4992688"/>
            <a:ext cx="1219200" cy="265112"/>
          </a:xfrm>
          <a:prstGeom prst="rect">
            <a:avLst/>
          </a:prstGeom>
          <a:solidFill>
            <a:srgbClr val="C0C0C0"/>
          </a:solidFill>
          <a:ln w="317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zh-CN" altLang="en-US" sz="1400" b="1">
                <a:sym typeface="Wingdings" pitchFamily="2" charset="2"/>
              </a:rPr>
              <a:t></a:t>
            </a:r>
            <a:r>
              <a:rPr lang="zh-CN" altLang="en-US" sz="1400" b="1"/>
              <a:t> </a:t>
            </a:r>
            <a:r>
              <a:rPr lang="en-US" altLang="zh-CN" sz="1400" b="1"/>
              <a:t>Citing </a:t>
            </a:r>
            <a:r>
              <a:rPr lang="en-US" altLang="zh-CN" sz="1400" b="1">
                <a:sym typeface="Wingdings" pitchFamily="2" charset="2"/>
              </a:rPr>
              <a:t></a:t>
            </a:r>
            <a:endParaRPr lang="en-US" altLang="zh-CN" sz="1400" b="1"/>
          </a:p>
        </p:txBody>
      </p:sp>
      <p:sp>
        <p:nvSpPr>
          <p:cNvPr id="1867814" name="Text Box 38"/>
          <p:cNvSpPr txBox="1">
            <a:spLocks noChangeArrowheads="1"/>
          </p:cNvSpPr>
          <p:nvPr/>
        </p:nvSpPr>
        <p:spPr bwMode="auto">
          <a:xfrm>
            <a:off x="4267200" y="2057400"/>
            <a:ext cx="457200" cy="1825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b="1">
                <a:latin typeface="Times New Roman" pitchFamily="18" charset="0"/>
              </a:rPr>
              <a:t>1998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562708" y="1895622"/>
            <a:ext cx="1139483" cy="341141"/>
          </a:xfrm>
          <a:prstGeom prst="rect">
            <a:avLst/>
          </a:prstGeom>
          <a:solidFill>
            <a:srgbClr val="008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zh-CN" altLang="en-US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参考文献</a:t>
            </a:r>
            <a:endParaRPr lang="en-US" altLang="zh-CN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5964700" y="140676"/>
            <a:ext cx="1139483" cy="341141"/>
          </a:xfrm>
          <a:prstGeom prst="rect">
            <a:avLst/>
          </a:prstGeom>
          <a:solidFill>
            <a:srgbClr val="008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zh-CN" altLang="en-US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施引文献</a:t>
            </a:r>
            <a:endParaRPr lang="en-US" altLang="zh-CN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6738423" y="3894405"/>
            <a:ext cx="1139483" cy="341141"/>
          </a:xfrm>
          <a:prstGeom prst="rect">
            <a:avLst/>
          </a:prstGeom>
          <a:solidFill>
            <a:srgbClr val="008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zh-CN" altLang="en-US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相关记录</a:t>
            </a:r>
            <a:endParaRPr lang="en-US" altLang="zh-CN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0" y="266114"/>
            <a:ext cx="3429000" cy="923330"/>
          </a:xfrm>
          <a:prstGeom prst="rect">
            <a:avLst/>
          </a:prstGeom>
          <a:solidFill>
            <a:srgbClr val="008000"/>
          </a:solidFill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从单篇文献出发，揭示它与参考文献、施引文献及相关文献之间的关系</a:t>
            </a:r>
            <a:endParaRPr lang="en-US" altLang="zh-CN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202095" y="5754895"/>
            <a:ext cx="5029200" cy="840230"/>
          </a:xfrm>
          <a:prstGeom prst="rect">
            <a:avLst/>
          </a:prstGeom>
          <a:solidFill>
            <a:srgbClr val="008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</a:rPr>
              <a:t>Cited </a:t>
            </a:r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</a:rPr>
              <a:t>References </a:t>
            </a:r>
            <a:r>
              <a:rPr lang="zh-CN" altLang="en-US" b="1" dirty="0">
                <a:solidFill>
                  <a:schemeClr val="bg1"/>
                </a:solidFill>
                <a:latin typeface="Times New Roman" pitchFamily="18" charset="0"/>
              </a:rPr>
              <a:t>越查越</a:t>
            </a:r>
            <a:r>
              <a:rPr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深</a:t>
            </a:r>
            <a:endParaRPr lang="en-US" altLang="zh-CN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</a:rPr>
              <a:t>Times </a:t>
            </a:r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</a:rPr>
              <a:t>Cited </a:t>
            </a:r>
            <a:r>
              <a:rPr lang="zh-CN" altLang="en-US" b="1" dirty="0">
                <a:solidFill>
                  <a:schemeClr val="bg1"/>
                </a:solidFill>
                <a:latin typeface="Times New Roman" pitchFamily="18" charset="0"/>
              </a:rPr>
              <a:t>越查越新</a:t>
            </a:r>
          </a:p>
          <a:p>
            <a:pPr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</a:rPr>
              <a:t>Related Records </a:t>
            </a:r>
            <a:r>
              <a:rPr lang="zh-CN" altLang="en-US" b="1" dirty="0">
                <a:solidFill>
                  <a:schemeClr val="bg1"/>
                </a:solidFill>
                <a:latin typeface="Times New Roman" pitchFamily="18" charset="0"/>
              </a:rPr>
              <a:t>越查越广</a:t>
            </a:r>
            <a:endParaRPr lang="en-US" altLang="zh-CN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152" y="587940"/>
            <a:ext cx="627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2"/>
                </a:solidFill>
                <a:latin typeface="黑体" pitchFamily="2" charset="-122"/>
                <a:ea typeface="黑体" pitchFamily="2" charset="-122"/>
              </a:rPr>
              <a:t>和施引文献的关系：追踪后续进展</a:t>
            </a:r>
            <a:endParaRPr lang="zh-CN" altLang="en-US" sz="2800" b="1" dirty="0">
              <a:solidFill>
                <a:schemeClr val="tx2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14" y="1451882"/>
            <a:ext cx="9165414" cy="413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96203" y="1308750"/>
            <a:ext cx="326243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FF00"/>
                </a:solidFill>
                <a:latin typeface="华文仿宋" pitchFamily="2" charset="-122"/>
                <a:ea typeface="华文仿宋" pitchFamily="2" charset="-122"/>
              </a:rPr>
              <a:t>通过活跃节点捕捉后续进展</a:t>
            </a:r>
            <a:endParaRPr lang="zh-CN" altLang="en-US" sz="2000" b="1" dirty="0">
              <a:solidFill>
                <a:srgbClr val="FFFF00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7" name="饼形 7"/>
          <p:cNvSpPr/>
          <p:nvPr/>
        </p:nvSpPr>
        <p:spPr>
          <a:xfrm rot="18223716">
            <a:off x="1285526" y="2902724"/>
            <a:ext cx="3051718" cy="2993588"/>
          </a:xfrm>
          <a:prstGeom prst="pie">
            <a:avLst>
              <a:gd name="adj1" fmla="val 6031602"/>
              <a:gd name="adj2" fmla="val 1396784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05557">
            <a:off x="4951125" y="3313132"/>
            <a:ext cx="502118" cy="5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e 8"/>
          <p:cNvSpPr/>
          <p:nvPr/>
        </p:nvSpPr>
        <p:spPr>
          <a:xfrm rot="19485398">
            <a:off x="4015386" y="2366135"/>
            <a:ext cx="2927519" cy="2974823"/>
          </a:xfrm>
          <a:prstGeom prst="pie">
            <a:avLst>
              <a:gd name="adj1" fmla="val 3720195"/>
              <a:gd name="adj2" fmla="val 4938972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027"/>
            <a:ext cx="9180590" cy="895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41491" y="1886860"/>
            <a:ext cx="4982051" cy="2902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7" name="矩形 5"/>
          <p:cNvSpPr/>
          <p:nvPr/>
        </p:nvSpPr>
        <p:spPr>
          <a:xfrm>
            <a:off x="2000267" y="2612573"/>
            <a:ext cx="830019" cy="2757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8" name="矩形 5"/>
          <p:cNvSpPr/>
          <p:nvPr/>
        </p:nvSpPr>
        <p:spPr>
          <a:xfrm>
            <a:off x="7406841" y="1930401"/>
            <a:ext cx="938876" cy="2612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5" name="Group 24"/>
          <p:cNvGrpSpPr/>
          <p:nvPr/>
        </p:nvGrpSpPr>
        <p:grpSpPr>
          <a:xfrm>
            <a:off x="391862" y="362857"/>
            <a:ext cx="1188720" cy="1323439"/>
            <a:chOff x="4731633" y="1814274"/>
            <a:chExt cx="1188720" cy="1323439"/>
          </a:xfrm>
        </p:grpSpPr>
        <p:sp>
          <p:nvSpPr>
            <p:cNvPr id="10" name="Oval 9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cxnSp>
        <p:nvCxnSpPr>
          <p:cNvPr id="12" name="Elbow Connector 34"/>
          <p:cNvCxnSpPr/>
          <p:nvPr/>
        </p:nvCxnSpPr>
        <p:spPr>
          <a:xfrm rot="10800000" flipV="1">
            <a:off x="2975432" y="812802"/>
            <a:ext cx="3570512" cy="1901370"/>
          </a:xfrm>
          <a:prstGeom prst="bentConnector3">
            <a:avLst>
              <a:gd name="adj1" fmla="val -407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040912" y="928915"/>
            <a:ext cx="0" cy="98697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5"/>
          <p:cNvSpPr/>
          <p:nvPr/>
        </p:nvSpPr>
        <p:spPr>
          <a:xfrm>
            <a:off x="203201" y="2467431"/>
            <a:ext cx="1756229" cy="391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26" name="组合 16"/>
          <p:cNvGrpSpPr/>
          <p:nvPr/>
        </p:nvGrpSpPr>
        <p:grpSpPr>
          <a:xfrm>
            <a:off x="1931552" y="246738"/>
            <a:ext cx="7183428" cy="900987"/>
            <a:chOff x="1670291" y="0"/>
            <a:chExt cx="7183428" cy="900987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20776">
              <a:off x="1670291" y="0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486229" y="245165"/>
              <a:ext cx="6367490" cy="461665"/>
            </a:xfrm>
            <a:prstGeom prst="rect">
              <a:avLst/>
            </a:prstGeom>
            <a:solidFill>
              <a:srgbClr val="00339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如何跟进</a:t>
              </a:r>
              <a:r>
                <a:rPr lang="en-US" altLang="zh-CN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WOS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中文献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的后续进展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最新进展？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34430" y="3482272"/>
            <a:ext cx="4226256" cy="7123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施引文献、参考文献和相关记录可以作为拓展更多有价值资源的途径</a:t>
            </a:r>
          </a:p>
        </p:txBody>
      </p:sp>
      <p:sp>
        <p:nvSpPr>
          <p:cNvPr id="30" name="Down Arrow 15"/>
          <p:cNvSpPr/>
          <p:nvPr/>
        </p:nvSpPr>
        <p:spPr>
          <a:xfrm>
            <a:off x="1117599" y="2859329"/>
            <a:ext cx="348343" cy="551543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9" grpId="0" animBg="1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971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5"/>
          <p:cNvSpPr/>
          <p:nvPr/>
        </p:nvSpPr>
        <p:spPr>
          <a:xfrm>
            <a:off x="1814285" y="2486000"/>
            <a:ext cx="7242631" cy="98450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0016" y="1787739"/>
            <a:ext cx="384009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“相关记录”页面</a:t>
            </a:r>
            <a:endParaRPr lang="zh-CN" alt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8563429" y="2844800"/>
            <a:ext cx="0" cy="246742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027"/>
            <a:ext cx="9180590" cy="895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29"/>
          <p:cNvSpPr/>
          <p:nvPr/>
        </p:nvSpPr>
        <p:spPr>
          <a:xfrm>
            <a:off x="227585" y="1583951"/>
            <a:ext cx="2486587" cy="28839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7" name="矩形 29"/>
          <p:cNvSpPr/>
          <p:nvPr/>
        </p:nvSpPr>
        <p:spPr>
          <a:xfrm>
            <a:off x="206446" y="5050969"/>
            <a:ext cx="2813788" cy="188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957" y="1835376"/>
            <a:ext cx="5616321" cy="4732339"/>
            <a:chOff x="3701847" y="1305616"/>
            <a:chExt cx="6632325" cy="515324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1847" y="1305616"/>
              <a:ext cx="6632325" cy="5145985"/>
            </a:xfrm>
            <a:prstGeom prst="rect">
              <a:avLst/>
            </a:prstGeom>
            <a:noFill/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</p:pic>
        <p:sp>
          <p:nvSpPr>
            <p:cNvPr id="10" name="矩形 5"/>
            <p:cNvSpPr/>
            <p:nvPr/>
          </p:nvSpPr>
          <p:spPr>
            <a:xfrm>
              <a:off x="3719266" y="1313541"/>
              <a:ext cx="6571363" cy="5145315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tx2"/>
                  </a:solidFill>
                </a:ln>
              </a:endParaRPr>
            </a:p>
          </p:txBody>
        </p:sp>
      </p:grpSp>
      <p:grpSp>
        <p:nvGrpSpPr>
          <p:cNvPr id="11" name="Group 24"/>
          <p:cNvGrpSpPr/>
          <p:nvPr/>
        </p:nvGrpSpPr>
        <p:grpSpPr>
          <a:xfrm>
            <a:off x="348320" y="130633"/>
            <a:ext cx="1188720" cy="1323439"/>
            <a:chOff x="4731633" y="1814274"/>
            <a:chExt cx="1188720" cy="1323439"/>
          </a:xfrm>
        </p:grpSpPr>
        <p:sp>
          <p:nvSpPr>
            <p:cNvPr id="12" name="Oval 11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25139" y="492427"/>
            <a:ext cx="4520690" cy="523220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如何获取全文？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791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251791" y="1497496"/>
            <a:ext cx="6626087" cy="143123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4469710" y="3383311"/>
            <a:ext cx="2447923" cy="1440482"/>
            <a:chOff x="3316771" y="3224285"/>
            <a:chExt cx="2447923" cy="1440482"/>
          </a:xfrm>
        </p:grpSpPr>
        <p:sp>
          <p:nvSpPr>
            <p:cNvPr id="8" name="TextBox 7"/>
            <p:cNvSpPr txBox="1"/>
            <p:nvPr/>
          </p:nvSpPr>
          <p:spPr>
            <a:xfrm>
              <a:off x="4384449" y="3776870"/>
              <a:ext cx="1380245" cy="4308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跟踪学术领军人物的最新研究成果</a:t>
              </a:r>
              <a:endParaRPr lang="zh-CN" altLang="en-US" sz="1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6771" y="3224285"/>
              <a:ext cx="1045187" cy="1440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 rot="1130166">
            <a:off x="5299847" y="470904"/>
            <a:ext cx="4464683" cy="89255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如何科学选题？</a:t>
            </a:r>
            <a:endParaRPr lang="en-US" altLang="zh-CN" sz="2800" dirty="0" smtClean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⑥</a:t>
            </a:r>
            <a:r>
              <a:rPr lang="zh-CN" altLang="en-US" sz="24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跟踪学术领军人物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228600" y="417444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lvl="1" eaLnBrk="0" hangingPunct="0">
              <a:lnSpc>
                <a:spcPct val="90000"/>
              </a:lnSpc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Web of Science</a:t>
            </a:r>
            <a:r>
              <a:rPr lang="en-US" altLang="zh-CN" sz="3200" baseline="300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数据库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——</a:t>
            </a:r>
            <a:r>
              <a:rPr lang="zh-CN" altLang="en-US" sz="3200" b="1" kern="0" dirty="0" smtClean="0">
                <a:solidFill>
                  <a:schemeClr val="tx2"/>
                </a:solidFill>
              </a:rPr>
              <a:t>深度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Right Arrow 3"/>
          <p:cNvSpPr/>
          <p:nvPr/>
        </p:nvSpPr>
        <p:spPr>
          <a:xfrm rot="21600000">
            <a:off x="942172" y="3048002"/>
            <a:ext cx="6400800" cy="182880"/>
          </a:xfrm>
          <a:prstGeom prst="rightArrow">
            <a:avLst/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 rot="2160000">
            <a:off x="780444" y="3383087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1900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年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547" y="2675677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SCI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6692" y="3047997"/>
            <a:ext cx="53009" cy="18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8072" y="2393277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SSCI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160000">
            <a:off x="5054861" y="3346172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1975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年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08596" y="3041377"/>
            <a:ext cx="53009" cy="18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26120" y="3034753"/>
            <a:ext cx="53009" cy="18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6071" y="2650428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A&amp;HCI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85060" y="3048005"/>
            <a:ext cx="53009" cy="18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60000">
            <a:off x="5936129" y="3405807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1990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年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70714" y="2663684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CPCI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160000">
            <a:off x="6618614" y="3425686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2005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年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39949" y="2643809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>
                <a:solidFill>
                  <a:schemeClr val="tx2"/>
                </a:solidFill>
              </a:rPr>
              <a:t>BkCI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80614" y="2968486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2"/>
                </a:solidFill>
              </a:rPr>
              <a:t>Up to now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0" grpId="0" animBg="1"/>
      <p:bldP spid="11" grpId="0"/>
      <p:bldP spid="28" grpId="0"/>
      <p:bldP spid="30" grpId="0" animBg="1"/>
      <p:bldP spid="31" grpId="0" animBg="1"/>
      <p:bldP spid="32" grpId="0"/>
      <p:bldP spid="33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08004" cy="1358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29"/>
          <p:cNvSpPr/>
          <p:nvPr/>
        </p:nvSpPr>
        <p:spPr>
          <a:xfrm>
            <a:off x="344331" y="1378226"/>
            <a:ext cx="2979441" cy="8481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754" y="1763396"/>
            <a:ext cx="212036" cy="2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0441" y="1022903"/>
            <a:ext cx="236054" cy="2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2793685" y="887897"/>
            <a:ext cx="1038086" cy="3975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74" y="332245"/>
            <a:ext cx="2435225" cy="836612"/>
          </a:xfrm>
        </p:spPr>
        <p:txBody>
          <a:bodyPr/>
          <a:lstStyle/>
          <a:p>
            <a:r>
              <a:rPr lang="en-US" altLang="zh-CN" sz="3200" b="1" dirty="0" smtClean="0"/>
              <a:t>Title </a:t>
            </a:r>
            <a:endParaRPr lang="zh-CN" alt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2047" y="0"/>
            <a:ext cx="4789724" cy="321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51192" y="10305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形式</a:t>
            </a:r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6058" y="30189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内容</a:t>
            </a:r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57" y="3401559"/>
            <a:ext cx="5433478" cy="299924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1428" y="1654631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6342" y="2017476"/>
            <a:ext cx="6995886" cy="566058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1248228" y="3657600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227" y="4093028"/>
            <a:ext cx="9412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6063" y="3106058"/>
            <a:ext cx="2246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Shou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-Chu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Qian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Shouchu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Qian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S.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Chien</a:t>
            </a:r>
            <a:endParaRPr lang="zh-CN" altLang="en-US" sz="1600" b="1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876794" y="1669146"/>
            <a:ext cx="3918857" cy="1262743"/>
            <a:chOff x="4630057" y="2598058"/>
            <a:chExt cx="3918857" cy="1262743"/>
          </a:xfrm>
        </p:grpSpPr>
        <p:sp>
          <p:nvSpPr>
            <p:cNvPr id="23" name="Rectangle 22"/>
            <p:cNvSpPr/>
            <p:nvPr/>
          </p:nvSpPr>
          <p:spPr>
            <a:xfrm>
              <a:off x="4630057" y="2598058"/>
              <a:ext cx="3918857" cy="126274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73602" y="2656113"/>
              <a:ext cx="3773712" cy="1165347"/>
              <a:chOff x="4673602" y="2656113"/>
              <a:chExt cx="3773712" cy="116534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673602" y="2656113"/>
                <a:ext cx="377371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应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参考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欲投稿期刊的《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投稿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须知》或</a:t>
                </a:r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 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该刊最近一期的论文</a:t>
                </a: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688117" y="3236685"/>
                <a:ext cx="37591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尽管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期刊对作者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署名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的要求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不一而足，</a:t>
                </a:r>
                <a:endPara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 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但建议大家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保持署名的一致性</a:t>
                </a: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4630057" y="3243944"/>
              <a:ext cx="3918857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05557">
            <a:off x="7520143" y="3646951"/>
            <a:ext cx="502118" cy="5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1428" y="1654631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6342" y="2481935"/>
            <a:ext cx="6995886" cy="566058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1248228" y="3657600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32227" y="40930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799" y="361273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Abstract</a:t>
            </a:r>
            <a:endParaRPr lang="zh-CN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12457" y="827314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摘要</a:t>
            </a:r>
            <a:r>
              <a:rPr lang="en-US" altLang="zh-CN" sz="2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=</a:t>
            </a:r>
            <a:r>
              <a:rPr lang="zh-CN" altLang="en-US" sz="2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论文的缩微版本</a:t>
            </a:r>
            <a:endParaRPr lang="zh-CN" altLang="en-US" sz="2400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 rot="18733041">
            <a:off x="2494246" y="3322901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Discussion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：讨论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-348308" y="2061043"/>
            <a:ext cx="5486400" cy="5486400"/>
            <a:chOff x="1407886" y="2728687"/>
            <a:chExt cx="5486400" cy="5486400"/>
          </a:xfrm>
        </p:grpSpPr>
        <p:sp>
          <p:nvSpPr>
            <p:cNvPr id="20" name="Pie 19"/>
            <p:cNvSpPr/>
            <p:nvPr/>
          </p:nvSpPr>
          <p:spPr>
            <a:xfrm>
              <a:off x="1407886" y="2728687"/>
              <a:ext cx="5486400" cy="5486400"/>
            </a:xfrm>
            <a:prstGeom prst="pie">
              <a:avLst>
                <a:gd name="adj1" fmla="val 12740961"/>
                <a:gd name="adj2" fmla="val 19708918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2805113" y="3086100"/>
              <a:ext cx="1350738" cy="23869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0" idx="3"/>
            </p:cNvCxnSpPr>
            <p:nvPr/>
          </p:nvCxnSpPr>
          <p:spPr>
            <a:xfrm flipH="1" flipV="1">
              <a:off x="4151086" y="2728687"/>
              <a:ext cx="6579" cy="27339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62425" y="3038475"/>
              <a:ext cx="1243013" cy="242411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 rot="17130096">
            <a:off x="2024663" y="2851173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Results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：结果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4772906">
            <a:off x="762653" y="2952139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Materials &amp; Methods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材料与方法</a:t>
            </a:r>
          </a:p>
        </p:txBody>
      </p:sp>
      <p:sp>
        <p:nvSpPr>
          <p:cNvPr id="26" name="TextBox 25"/>
          <p:cNvSpPr txBox="1"/>
          <p:nvPr/>
        </p:nvSpPr>
        <p:spPr>
          <a:xfrm rot="2775774">
            <a:off x="131486" y="3363996"/>
            <a:ext cx="214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Introduction 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引言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57488" y="1770734"/>
            <a:ext cx="4586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陈述论文所做研究工作的主要目的和范围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描述研究工作采用的方法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总结研究结果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给出研究工作得出的主要结论</a:t>
            </a:r>
            <a:endParaRPr lang="en-US" altLang="zh-CN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524" y="16110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摘要应包括：</a:t>
            </a:r>
            <a:endParaRPr lang="en-US" altLang="zh-CN" b="1" dirty="0" smtClean="0">
              <a:solidFill>
                <a:srgbClr val="003399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6063" y="5265100"/>
            <a:ext cx="1324165" cy="104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44918" y="5040558"/>
            <a:ext cx="542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不能超过欲投稿期刊限制的长度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通常是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250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个字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);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决不能出现论文正文中没有的信息或结论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  <a:endParaRPr lang="zh-CN" altLang="zh-CN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一般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不应该引用参考文献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  <a:endParaRPr lang="zh-CN" altLang="zh-CN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不应该出现表格和图片</a:t>
            </a:r>
            <a:endParaRPr lang="zh-CN" altLang="en-US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0" y="58061"/>
            <a:ext cx="1064519" cy="123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26" grpId="0"/>
      <p:bldP spid="27" grpId="0"/>
      <p:bldP spid="28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978" y="2989943"/>
            <a:ext cx="6995886" cy="464441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12572" y="2598060"/>
            <a:ext cx="6468910" cy="1262743"/>
            <a:chOff x="2612572" y="2598060"/>
            <a:chExt cx="6468910" cy="1262743"/>
          </a:xfrm>
        </p:grpSpPr>
        <p:sp>
          <p:nvSpPr>
            <p:cNvPr id="18" name="Rectangle 17"/>
            <p:cNvSpPr/>
            <p:nvPr/>
          </p:nvSpPr>
          <p:spPr>
            <a:xfrm>
              <a:off x="2612572" y="2598060"/>
              <a:ext cx="6458857" cy="126274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57929" y="2656114"/>
              <a:ext cx="642355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一篇论文的关键词一般可选取</a:t>
              </a: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3~8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个关键词，刊物不同数量会有差别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通常是名词或名词性词组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可直接从文章的题名、摘要、层次标题或文章其它内容中抽出来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978" y="3425371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e 50"/>
          <p:cNvSpPr/>
          <p:nvPr/>
        </p:nvSpPr>
        <p:spPr>
          <a:xfrm rot="18603364">
            <a:off x="52193" y="2049345"/>
            <a:ext cx="6309360" cy="6309360"/>
          </a:xfrm>
          <a:prstGeom prst="pie">
            <a:avLst>
              <a:gd name="adj1" fmla="val 17053944"/>
              <a:gd name="adj2" fmla="val 18565441"/>
            </a:avLst>
          </a:prstGeom>
          <a:solidFill>
            <a:srgbClr val="FFFF00">
              <a:alpha val="9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75787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Introduction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 rot="3882894">
            <a:off x="1305133" y="2930467"/>
            <a:ext cx="1973369" cy="74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相关工作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Related Work</a:t>
            </a:r>
            <a:endParaRPr lang="zh-CN" altLang="zh-CN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7832588">
            <a:off x="3314762" y="3041019"/>
            <a:ext cx="197286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Results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：结果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1802110" y="3032226"/>
            <a:ext cx="2793201" cy="743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Materials &amp; Methods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材料与方法</a:t>
            </a:r>
          </a:p>
        </p:txBody>
      </p:sp>
      <p:sp>
        <p:nvSpPr>
          <p:cNvPr id="12" name="TextBox 11"/>
          <p:cNvSpPr txBox="1"/>
          <p:nvPr/>
        </p:nvSpPr>
        <p:spPr>
          <a:xfrm rot="2487721">
            <a:off x="709146" y="3640168"/>
            <a:ext cx="2024813" cy="83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解释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研究问题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（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性质和范围</a:t>
            </a: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）</a:t>
            </a:r>
            <a:endParaRPr lang="zh-CN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72598" y="2061042"/>
            <a:ext cx="6309360" cy="6309360"/>
            <a:chOff x="551560" y="1988472"/>
            <a:chExt cx="5486400" cy="5486400"/>
          </a:xfrm>
        </p:grpSpPr>
        <p:grpSp>
          <p:nvGrpSpPr>
            <p:cNvPr id="5" name="Group 4"/>
            <p:cNvGrpSpPr/>
            <p:nvPr/>
          </p:nvGrpSpPr>
          <p:grpSpPr>
            <a:xfrm>
              <a:off x="551560" y="1988472"/>
              <a:ext cx="5486400" cy="5486400"/>
              <a:chOff x="1407886" y="2728687"/>
              <a:chExt cx="5486400" cy="5486400"/>
            </a:xfrm>
          </p:grpSpPr>
          <p:sp>
            <p:nvSpPr>
              <p:cNvPr id="6" name="Pie 5"/>
              <p:cNvSpPr/>
              <p:nvPr/>
            </p:nvSpPr>
            <p:spPr>
              <a:xfrm>
                <a:off x="1407886" y="2728687"/>
                <a:ext cx="5486400" cy="5486400"/>
              </a:xfrm>
              <a:prstGeom prst="pie">
                <a:avLst>
                  <a:gd name="adj1" fmla="val 12289770"/>
                  <a:gd name="adj2" fmla="val 20257376"/>
                </a:avLst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2564868" y="3238747"/>
                <a:ext cx="1578544" cy="2221887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4157667" y="2803318"/>
                <a:ext cx="646547" cy="265927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 flipH="1" flipV="1">
              <a:off x="2766471" y="2032548"/>
              <a:ext cx="528273" cy="271362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338286" y="2610500"/>
              <a:ext cx="1729276" cy="207761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 rot="19438826">
            <a:off x="4033837" y="3613778"/>
            <a:ext cx="1768593" cy="74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Discussion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讨论或结论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92800" y="2119086"/>
            <a:ext cx="345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Related work: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查阅已有的文献综述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再身体力行了解研究背景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0" name="Pie 49"/>
          <p:cNvSpPr/>
          <p:nvPr/>
        </p:nvSpPr>
        <p:spPr>
          <a:xfrm>
            <a:off x="50827" y="2053785"/>
            <a:ext cx="6309360" cy="6309360"/>
          </a:xfrm>
          <a:prstGeom prst="pie">
            <a:avLst>
              <a:gd name="adj1" fmla="val 17053944"/>
              <a:gd name="adj2" fmla="val 20268034"/>
            </a:avLst>
          </a:prstGeom>
          <a:solidFill>
            <a:schemeClr val="tx2">
              <a:lumMod val="20000"/>
              <a:lumOff val="80000"/>
              <a:alpha val="71000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687" y="1545772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好的引言应遵循几条规则：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3831772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597" y="3425373"/>
            <a:ext cx="5486403" cy="1354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要描述得尽可能详细，主要目的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是以便同行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：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其一，可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重复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论文描述的实验；</a:t>
            </a:r>
            <a:endParaRPr lang="en-US" altLang="zh-CN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其二，可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判断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论文实验方法是否合理，实验结果是否有效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以及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实验结果在什么范围内具有普遍意义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等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4339762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2457" y="3947891"/>
            <a:ext cx="5631543" cy="9618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两部分：</a:t>
            </a:r>
            <a:endParaRPr lang="en-US" altLang="zh-CN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首先，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总体描述所做实验，但不重复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M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部分的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细节；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其次，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给出有代表性的实验数据</a:t>
            </a:r>
            <a:endParaRPr lang="zh-CN" altLang="en-US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9576" y="337932"/>
            <a:ext cx="6534424" cy="762000"/>
          </a:xfrm>
        </p:spPr>
        <p:txBody>
          <a:bodyPr/>
          <a:lstStyle/>
          <a:p>
            <a:pPr lvl="1"/>
            <a:r>
              <a:rPr lang="en-US" altLang="zh-CN" sz="3200" b="1" dirty="0" smtClean="0"/>
              <a:t>Web of Science</a:t>
            </a:r>
            <a:r>
              <a:rPr lang="en-US" altLang="zh-CN" sz="32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lang="zh-CN" altLang="en-US" sz="3200" b="1" dirty="0" smtClean="0"/>
              <a:t>数据库</a:t>
            </a:r>
            <a:r>
              <a:rPr lang="en-US" altLang="zh-CN" sz="3200" b="1" dirty="0" smtClean="0"/>
              <a:t>——</a:t>
            </a:r>
            <a:r>
              <a:rPr lang="zh-CN" altLang="en-US" sz="3200" b="1" dirty="0" smtClean="0"/>
              <a:t>独特性</a:t>
            </a:r>
            <a:endParaRPr lang="zh-CN" altLang="en-US" sz="3200" dirty="0"/>
          </a:p>
        </p:txBody>
      </p:sp>
      <p:sp>
        <p:nvSpPr>
          <p:cNvPr id="7" name="内容占位符 13"/>
          <p:cNvSpPr>
            <a:spLocks noGrp="1"/>
          </p:cNvSpPr>
          <p:nvPr>
            <p:ph idx="1"/>
          </p:nvPr>
        </p:nvSpPr>
        <p:spPr>
          <a:xfrm>
            <a:off x="293517" y="1501481"/>
            <a:ext cx="5654675" cy="1508557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华文仿宋" pitchFamily="2" charset="-122"/>
                <a:ea typeface="华文仿宋" pitchFamily="2" charset="-122"/>
              </a:rPr>
              <a:t>    Dr. Garfield 1955</a:t>
            </a:r>
            <a:r>
              <a:rPr lang="zh-CN" altLang="en-US" sz="2000" dirty="0" smtClean="0">
                <a:solidFill>
                  <a:schemeClr val="tx1">
                    <a:lumMod val="50000"/>
                  </a:schemeClr>
                </a:solidFill>
                <a:latin typeface="华文仿宋" pitchFamily="2" charset="-122"/>
                <a:ea typeface="华文仿宋" pitchFamily="2" charset="-122"/>
              </a:rPr>
              <a:t>年在 </a:t>
            </a: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华文仿宋" pitchFamily="2" charset="-122"/>
                <a:ea typeface="华文仿宋" pitchFamily="2" charset="-122"/>
              </a:rPr>
              <a:t>Science </a:t>
            </a:r>
            <a:r>
              <a:rPr lang="zh-CN" altLang="en-US" sz="2000" dirty="0" smtClean="0">
                <a:solidFill>
                  <a:schemeClr val="tx1">
                    <a:lumMod val="50000"/>
                  </a:schemeClr>
                </a:solidFill>
                <a:latin typeface="华文仿宋" pitchFamily="2" charset="-122"/>
                <a:ea typeface="华文仿宋" pitchFamily="2" charset="-122"/>
              </a:rPr>
              <a:t>发表论文提出将引文索引作为一种新的文献检索与分类工具。将一个文献作为检索字段从而跟踪一个</a:t>
            </a: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华文仿宋" pitchFamily="2" charset="-122"/>
                <a:ea typeface="华文仿宋" pitchFamily="2" charset="-122"/>
              </a:rPr>
              <a:t>Idea</a:t>
            </a:r>
            <a:r>
              <a:rPr lang="zh-CN" altLang="en-US" sz="2000" dirty="0" smtClean="0">
                <a:solidFill>
                  <a:schemeClr val="tx1">
                    <a:lumMod val="50000"/>
                  </a:schemeClr>
                </a:solidFill>
                <a:latin typeface="华文仿宋" pitchFamily="2" charset="-122"/>
                <a:ea typeface="华文仿宋" pitchFamily="2" charset="-122"/>
              </a:rPr>
              <a:t>的发展过程。</a:t>
            </a:r>
            <a:endParaRPr lang="en-US" altLang="zh-CN" sz="2000" dirty="0" smtClean="0">
              <a:solidFill>
                <a:schemeClr val="tx1">
                  <a:lumMod val="50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defRPr/>
            </a:pPr>
            <a:endParaRPr lang="en-US" altLang="zh-CN" sz="2000" dirty="0" smtClean="0">
              <a:solidFill>
                <a:schemeClr val="tx1">
                  <a:lumMod val="50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buNone/>
              <a:defRPr/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defRPr/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29400" y="1524000"/>
            <a:ext cx="2286000" cy="4267200"/>
            <a:chOff x="4105" y="572"/>
            <a:chExt cx="1440" cy="2688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4105" y="572"/>
              <a:ext cx="1440" cy="2688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pic>
          <p:nvPicPr>
            <p:cNvPr id="10" name="Picture 4" descr="egpica2"/>
            <p:cNvPicPr>
              <a:picLocks noChangeAspect="1" noChangeArrowheads="1"/>
            </p:cNvPicPr>
            <p:nvPr/>
          </p:nvPicPr>
          <p:blipFill>
            <a:blip r:embed="rId3" cstate="print"/>
            <a:srcRect l="6667" t="2919" r="13335" b="9489"/>
            <a:stretch>
              <a:fillRect/>
            </a:stretch>
          </p:blipFill>
          <p:spPr bwMode="auto">
            <a:xfrm>
              <a:off x="4241" y="618"/>
              <a:ext cx="1114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105" y="2069"/>
              <a:ext cx="144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altLang="zh-CN" sz="1600" b="1" dirty="0">
                  <a:solidFill>
                    <a:schemeClr val="bg1"/>
                  </a:solidFill>
                </a:rPr>
                <a:t>Dr. Eugene Garfield</a:t>
              </a:r>
            </a:p>
            <a:p>
              <a:pPr eaLnBrk="0" hangingPunct="0">
                <a:spcBef>
                  <a:spcPct val="35000"/>
                </a:spcBef>
              </a:pPr>
              <a:r>
                <a:rPr lang="en-US" altLang="zh-CN" sz="1100" b="1" dirty="0">
                  <a:solidFill>
                    <a:schemeClr val="bg1"/>
                  </a:solidFill>
                </a:rPr>
                <a:t>Founder &amp; Chairman Emeritus </a:t>
              </a:r>
              <a:br>
                <a:rPr lang="en-US" altLang="zh-CN" sz="1100" b="1" dirty="0">
                  <a:solidFill>
                    <a:schemeClr val="bg1"/>
                  </a:solidFill>
                </a:rPr>
              </a:br>
              <a:r>
                <a:rPr lang="en-US" altLang="zh-CN" sz="1100" b="1" dirty="0">
                  <a:solidFill>
                    <a:schemeClr val="bg1"/>
                  </a:solidFill>
                </a:rPr>
                <a:t>ISI, Thomson Scientific </a:t>
              </a:r>
            </a:p>
            <a:p>
              <a:pPr eaLnBrk="0" hangingPunct="0">
                <a:spcBef>
                  <a:spcPct val="35000"/>
                </a:spcBef>
              </a:pPr>
              <a:r>
                <a:rPr lang="en-US" altLang="zh-CN" sz="1100" b="1" dirty="0">
                  <a:solidFill>
                    <a:schemeClr val="bg1"/>
                  </a:solidFill>
                </a:rPr>
                <a:t>“Our ultimate goal is to extend our retrospective coverage of the scientific literature back to the twentieth century.  The Century of Science initiative makes that dream come true.”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07" y="2830992"/>
            <a:ext cx="5213075" cy="386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926726" y="646832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</a:rPr>
              <a:t>Citation Index</a:t>
            </a:r>
            <a:endParaRPr lang="zh-CN" altLang="en-US" sz="2400" b="1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4818724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04815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Discussion </a:t>
            </a:r>
            <a:endParaRPr lang="zh-CN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753" y="162561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好的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需要注意以下规则：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38676" y="2249726"/>
            <a:ext cx="2590803" cy="2641600"/>
            <a:chOff x="1461180" y="2830286"/>
            <a:chExt cx="2590803" cy="2641600"/>
          </a:xfrm>
        </p:grpSpPr>
        <p:sp>
          <p:nvSpPr>
            <p:cNvPr id="4" name="TextBox 3"/>
            <p:cNvSpPr txBox="1"/>
            <p:nvPr/>
          </p:nvSpPr>
          <p:spPr>
            <a:xfrm>
              <a:off x="1611092" y="3018972"/>
              <a:ext cx="229325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讨论结果≠重述结果</a:t>
              </a:r>
            </a:p>
            <a:p>
              <a:pPr lvl="0"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不要掩饰</a:t>
              </a:r>
            </a:p>
            <a:p>
              <a:pPr lvl="0"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不要畏缩</a:t>
              </a:r>
            </a:p>
            <a:p>
              <a:pPr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为每个论点</a:t>
              </a:r>
              <a:r>
                <a:rPr lang="zh-CN" alt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总结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论据</a:t>
              </a:r>
              <a:endPara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5943" y="2830286"/>
              <a:ext cx="2583543" cy="26416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461180" y="4252684"/>
              <a:ext cx="2583543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68440" y="4869532"/>
              <a:ext cx="2583543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61183" y="3497933"/>
              <a:ext cx="2583543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519725" y="2252220"/>
            <a:ext cx="5058229" cy="2641600"/>
            <a:chOff x="4042229" y="2832780"/>
            <a:chExt cx="5058229" cy="2641600"/>
          </a:xfrm>
        </p:grpSpPr>
        <p:sp>
          <p:nvSpPr>
            <p:cNvPr id="6" name="TextBox 5"/>
            <p:cNvSpPr txBox="1"/>
            <p:nvPr/>
          </p:nvSpPr>
          <p:spPr>
            <a:xfrm>
              <a:off x="4165594" y="3468912"/>
              <a:ext cx="423818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不理想</a:t>
              </a:r>
              <a:r>
                <a:rPr lang="zh-CN" alt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的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数据</a:t>
              </a:r>
              <a:endPara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 lvl="0">
                <a:buFont typeface="Arial" pitchFamily="34" charset="0"/>
                <a:buChar char="•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Result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部分的特例或无法用关系描述的情况</a:t>
              </a:r>
              <a:endPara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 lvl="0">
                <a:buFont typeface="Arial" pitchFamily="34" charset="0"/>
                <a:buChar char="•"/>
              </a:pP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尚未解决的问题等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87380" y="4267205"/>
              <a:ext cx="428896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尽可能清楚地陈述结论，</a:t>
              </a:r>
              <a:endPara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 lvl="0"/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并大胆指出科研工作的理论意义和应用价值；</a:t>
              </a:r>
              <a:endPara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6414" y="4971146"/>
              <a:ext cx="27214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不要想当然地设想任何事情</a:t>
              </a:r>
              <a:endPara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29322" y="3033485"/>
              <a:ext cx="49711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尽量揭示</a:t>
              </a: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Result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部分说明的原理、关系和普遍性意义；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42229" y="2832780"/>
              <a:ext cx="4927600" cy="26416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4051983" y="3488417"/>
              <a:ext cx="4917846" cy="724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059239" y="4250415"/>
              <a:ext cx="4917846" cy="724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56973" y="4857512"/>
              <a:ext cx="4917846" cy="724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5239658"/>
            <a:ext cx="6995886" cy="449891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730179" y="4934869"/>
            <a:ext cx="4412336" cy="10259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人或组织提供的技术帮助或特殊实验设备、相关材料等帮助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；</a:t>
            </a:r>
            <a:endParaRPr lang="zh-CN" altLang="zh-CN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经费资助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5675086"/>
            <a:ext cx="6995886" cy="507940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03217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Reference </a:t>
            </a:r>
            <a:endParaRPr lang="zh-CN" alt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989922" y="2053767"/>
            <a:ext cx="3030536" cy="2605319"/>
            <a:chOff x="989921" y="2358561"/>
            <a:chExt cx="3770765" cy="331652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410416">
              <a:off x="2930074" y="2358561"/>
              <a:ext cx="1830612" cy="2430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211026">
              <a:off x="989921" y="2450645"/>
              <a:ext cx="1891638" cy="2513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53307" y="3219902"/>
              <a:ext cx="1882889" cy="245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296229" y="2096407"/>
            <a:ext cx="4615542" cy="224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    在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2004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年投向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Nature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的中国文章有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55</a:t>
            </a:r>
            <a:r>
              <a:rPr lang="en-US" altLang="zh-CN" b="1" kern="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%,</a:t>
            </a:r>
            <a:r>
              <a:rPr lang="zh-CN" altLang="en-US" b="1" kern="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2003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年更是高达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62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％</a:t>
            </a:r>
            <a:r>
              <a:rPr lang="zh-CN" altLang="en-US" b="1" kern="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 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未经编委审查，在期刊初审阶段就退稿，很大一部分是格式问题，特别是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仿宋" pitchFamily="2" charset="-122"/>
                <a:ea typeface="华文仿宋" pitchFamily="2" charset="-122"/>
              </a:rPr>
              <a:t>参考文献格式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    即使是最高水平的期刊，其中也有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30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％的文章有参考文献的错误，这大大降低了文章被引用次数的统计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8981" y="476068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参考文献格式要求不尽相同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8700" y="4985661"/>
            <a:ext cx="158889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 Web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5958" y="4571999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65734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：参考文献管理软件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9311"/>
            <a:ext cx="9990161" cy="88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445391" y="1924910"/>
            <a:ext cx="1223889" cy="3821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64" y="1381542"/>
            <a:ext cx="9160991" cy="37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917575" y="365734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的外观 </a:t>
            </a:r>
            <a:r>
              <a:rPr lang="en-US" altLang="zh-CN" b="1" dirty="0" smtClean="0"/>
              <a:t>&amp; </a:t>
            </a:r>
            <a:r>
              <a:rPr lang="zh-CN" altLang="en-US" b="1" dirty="0" smtClean="0"/>
              <a:t>工作机理</a:t>
            </a:r>
            <a:endParaRPr lang="zh-CN" altLang="en-US" b="1" dirty="0"/>
          </a:p>
        </p:txBody>
      </p:sp>
      <p:grpSp>
        <p:nvGrpSpPr>
          <p:cNvPr id="2" name="Group 5"/>
          <p:cNvGrpSpPr/>
          <p:nvPr/>
        </p:nvGrpSpPr>
        <p:grpSpPr>
          <a:xfrm>
            <a:off x="7058787" y="66260"/>
            <a:ext cx="1912937" cy="2120349"/>
            <a:chOff x="6913015" y="26504"/>
            <a:chExt cx="1912937" cy="2120349"/>
          </a:xfrm>
        </p:grpSpPr>
        <p:grpSp>
          <p:nvGrpSpPr>
            <p:cNvPr id="4" name="Group 10"/>
            <p:cNvGrpSpPr/>
            <p:nvPr/>
          </p:nvGrpSpPr>
          <p:grpSpPr>
            <a:xfrm>
              <a:off x="6913015" y="327992"/>
              <a:ext cx="1912937" cy="1818861"/>
              <a:chOff x="6913015" y="327992"/>
              <a:chExt cx="1912937" cy="1818861"/>
            </a:xfrm>
          </p:grpSpPr>
          <p:pic>
            <p:nvPicPr>
              <p:cNvPr id="9" name="Picture 9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3015" y="3279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27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827415" y="4803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31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42318" y="1003853"/>
                <a:ext cx="998538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341703" y="26504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参考文献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Left Arrow 11"/>
          <p:cNvSpPr/>
          <p:nvPr/>
        </p:nvSpPr>
        <p:spPr>
          <a:xfrm rot="19921205">
            <a:off x="6272375" y="1711259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9" y="4711349"/>
            <a:ext cx="3970537" cy="207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43339" y="4147929"/>
            <a:ext cx="1842052" cy="318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安装“</a:t>
            </a:r>
            <a:r>
              <a:rPr lang="zh-CN" altLang="en-US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写作引用</a:t>
            </a:r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</a:t>
            </a:r>
            <a:r>
              <a:rPr lang="zh-CN" altLang="en-US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插件</a:t>
            </a:r>
            <a:endParaRPr lang="zh-CN" altLang="en-US" sz="14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5" name="Left Arrow 14"/>
          <p:cNvSpPr/>
          <p:nvPr/>
        </p:nvSpPr>
        <p:spPr>
          <a:xfrm rot="19921205">
            <a:off x="1932288" y="43683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Left Arrow 15"/>
          <p:cNvSpPr/>
          <p:nvPr/>
        </p:nvSpPr>
        <p:spPr>
          <a:xfrm rot="9261954">
            <a:off x="2084688" y="45207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412972" y="5022574"/>
            <a:ext cx="4731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满足两点：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参考文献的题录信息</a:t>
            </a: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收集到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 Web</a:t>
            </a:r>
            <a:endParaRPr lang="zh-CN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安装“写作引用”插件实现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Microsoft word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和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 Web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的对接</a:t>
            </a:r>
          </a:p>
          <a:p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5" grpId="0" animBg="1"/>
      <p:bldP spid="16" grpId="0" animBg="1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51307" y="272969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：参考文献的收集</a:t>
            </a:r>
            <a:endParaRPr lang="zh-CN" altLang="en-US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6099"/>
            <a:ext cx="9160991" cy="37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9611" y="351669"/>
            <a:ext cx="8422354" cy="801270"/>
          </a:xfrm>
          <a:solidFill>
            <a:schemeClr val="bg1"/>
          </a:solidFill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：参考文献的收集（</a:t>
            </a:r>
            <a:r>
              <a:rPr lang="en-US" altLang="zh-CN" b="1" dirty="0" smtClean="0"/>
              <a:t>from WOK</a:t>
            </a:r>
            <a:r>
              <a:rPr lang="zh-CN" altLang="en-US" b="1" dirty="0" smtClean="0"/>
              <a:t>平台）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9" descr="添加功能举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474569"/>
            <a:ext cx="9144000" cy="1291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544592" y="3855111"/>
            <a:ext cx="667644" cy="2277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H="1" flipV="1">
            <a:off x="2048740" y="4210768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 flipV="1">
            <a:off x="2050713" y="4982160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2057670" y="5772383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flipH="1" flipV="1">
            <a:off x="2055543" y="6773847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H="1" flipV="1">
            <a:off x="2057958" y="7568391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H="1" flipV="1">
            <a:off x="2057737" y="8355978"/>
            <a:ext cx="91440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440" y="281353"/>
            <a:ext cx="8254560" cy="886265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altLang="zh-CN" b="1" dirty="0" smtClean="0"/>
              <a:t>WOK</a:t>
            </a:r>
            <a:r>
              <a:rPr lang="zh-CN" altLang="en-US" b="1" dirty="0" smtClean="0"/>
              <a:t>平台数据导入</a:t>
            </a:r>
            <a:r>
              <a:rPr lang="en-US" altLang="zh-CN" b="1" dirty="0" smtClean="0"/>
              <a:t>Endnote Web</a:t>
            </a:r>
            <a:r>
              <a:rPr lang="zh-CN" altLang="en-US" b="1" dirty="0" smtClean="0"/>
              <a:t>后：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0837"/>
            <a:ext cx="9067800" cy="987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65436" y="3386394"/>
            <a:ext cx="967447" cy="40473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66755" y="1802316"/>
            <a:ext cx="979938" cy="2373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526522" y="2028650"/>
            <a:ext cx="325164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>
              <a:spcAft>
                <a:spcPts val="900"/>
              </a:spcAft>
              <a:defRPr/>
            </a:pPr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未分组状态，建议在“组织”中建立文件夹分类管理</a:t>
            </a:r>
            <a:endParaRPr lang="en-US" altLang="zh-CN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 bwMode="auto">
          <a:xfrm>
            <a:off x="891207" y="351185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lvl="1" eaLnBrk="0" hangingPunct="0">
              <a:lnSpc>
                <a:spcPct val="90000"/>
              </a:lnSpc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Web of Science</a:t>
            </a:r>
            <a:r>
              <a:rPr lang="en-US" altLang="zh-CN" sz="3200" baseline="300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数据库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——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质量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826026" y="2062569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136373" y="2054080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4495800" y="2063606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172200" y="2063606"/>
            <a:ext cx="2082800" cy="2471738"/>
          </a:xfrm>
          <a:prstGeom prst="chevro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573080" y="2988356"/>
            <a:ext cx="165652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Unique Data</a:t>
            </a:r>
          </a:p>
          <a:p>
            <a:pPr algn="ctr" eaLnBrk="0" hangingPunct="0"/>
            <a:r>
              <a:rPr lang="zh-CN" altLang="en-US" sz="2000" b="1" dirty="0" smtClean="0">
                <a:solidFill>
                  <a:schemeClr val="bg1"/>
                </a:solidFill>
                <a:latin typeface="Arial" pitchFamily="34" charset="0"/>
              </a:rPr>
              <a:t>独特</a:t>
            </a:r>
            <a:endParaRPr lang="zh-CN" alt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296478" y="2988358"/>
            <a:ext cx="1582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Quality</a:t>
            </a: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质量</a:t>
            </a:r>
            <a:endParaRPr lang="en-US" altLang="ja-JP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769165" y="3001612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Diversity</a:t>
            </a: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广度</a:t>
            </a:r>
            <a:endParaRPr lang="en-US" altLang="ja-JP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29200" y="2961856"/>
            <a:ext cx="123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altLang="zh-CN" b="1" dirty="0">
                <a:solidFill>
                  <a:schemeClr val="bg1"/>
                </a:solidFill>
                <a:latin typeface="Arial" pitchFamily="34" charset="0"/>
              </a:rPr>
              <a:t>Depth</a:t>
            </a: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深度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404815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在“组织”中成立文件夹对导入数据分类管理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9486"/>
            <a:ext cx="1302067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875211" y="3550919"/>
            <a:ext cx="899160" cy="2133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添加文献-建立新文件夹-点击新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367" y="1640114"/>
            <a:ext cx="4629150" cy="1257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0914" y="2496457"/>
            <a:ext cx="554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SCI&amp;CPCI-giant </a:t>
            </a:r>
            <a:r>
              <a:rPr lang="en-US" altLang="zh-CN" b="1" dirty="0" err="1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magnetoresistance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(Title)-</a:t>
            </a:r>
            <a:r>
              <a:rPr lang="en-US" altLang="zh-CN" b="1" dirty="0" err="1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honghong</a:t>
            </a:r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462871"/>
            <a:ext cx="7369175" cy="83661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7714"/>
            <a:ext cx="16954500" cy="655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016941" y="3865309"/>
            <a:ext cx="5301853" cy="4142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917575" y="288703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在“组织”中成立文件夹对参考文献分类管理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09464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把参考文献添加到相应文件夹中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603717"/>
            <a:ext cx="9134475" cy="984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3962698" y="3183138"/>
            <a:ext cx="1569596" cy="430920"/>
            <a:chOff x="3962698" y="3183138"/>
            <a:chExt cx="1569596" cy="430920"/>
          </a:xfrm>
        </p:grpSpPr>
        <p:pic>
          <p:nvPicPr>
            <p:cNvPr id="5" name="图片 4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698" y="3193677"/>
              <a:ext cx="1569596" cy="399165"/>
            </a:xfrm>
            <a:prstGeom prst="rect">
              <a:avLst/>
            </a:prstGeom>
          </p:spPr>
        </p:pic>
        <p:sp>
          <p:nvSpPr>
            <p:cNvPr id="6" name="矩形 4"/>
            <p:cNvSpPr/>
            <p:nvPr/>
          </p:nvSpPr>
          <p:spPr>
            <a:xfrm>
              <a:off x="3963342" y="3183138"/>
              <a:ext cx="1552087" cy="43092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17575" y="323529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参考文献成功添加到指定文件夹中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7107"/>
            <a:ext cx="9344025" cy="1004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77997" y="3913454"/>
            <a:ext cx="64793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√</a:t>
            </a:r>
            <a:endParaRPr lang="zh-CN" altLang="en-US" sz="3600" b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下弧形箭头 11"/>
          <p:cNvSpPr/>
          <p:nvPr/>
        </p:nvSpPr>
        <p:spPr>
          <a:xfrm>
            <a:off x="2124212" y="3165228"/>
            <a:ext cx="5190979" cy="1448972"/>
          </a:xfrm>
          <a:prstGeom prst="curvedUpArrow">
            <a:avLst/>
          </a:prstGeom>
          <a:solidFill>
            <a:srgbClr val="99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20885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：参考文献的收集（外库资源）</a:t>
            </a:r>
            <a:endParaRPr lang="zh-CN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340" y="1861532"/>
            <a:ext cx="2150745" cy="9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562708" y="1913208"/>
            <a:ext cx="2391507" cy="109727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n>
                  <a:solidFill>
                    <a:srgbClr val="A00000"/>
                  </a:solidFill>
                </a:ln>
                <a:latin typeface="华文仿宋" pitchFamily="2" charset="-122"/>
                <a:ea typeface="华文仿宋" pitchFamily="2" charset="-122"/>
              </a:rPr>
              <a:t>其他数据库</a:t>
            </a:r>
            <a:endParaRPr lang="en-US" altLang="zh-CN" sz="2400" dirty="0" smtClean="0">
              <a:ln>
                <a:solidFill>
                  <a:srgbClr val="A00000"/>
                </a:solidFill>
              </a:ln>
              <a:latin typeface="华文仿宋" pitchFamily="2" charset="-122"/>
              <a:ea typeface="华文仿宋" pitchFamily="2" charset="-122"/>
            </a:endParaRPr>
          </a:p>
          <a:p>
            <a:pPr algn="ctr"/>
            <a:r>
              <a:rPr lang="zh-CN" altLang="en-US" sz="2400" dirty="0" smtClean="0">
                <a:ln>
                  <a:solidFill>
                    <a:srgbClr val="A00000"/>
                  </a:solidFill>
                </a:ln>
                <a:latin typeface="华文仿宋" pitchFamily="2" charset="-122"/>
                <a:ea typeface="华文仿宋" pitchFamily="2" charset="-122"/>
              </a:rPr>
              <a:t>资源</a:t>
            </a:r>
            <a:endParaRPr lang="zh-CN" altLang="en-US" sz="2400" dirty="0">
              <a:ln>
                <a:solidFill>
                  <a:srgbClr val="A00000"/>
                </a:solidFill>
              </a:ln>
              <a:latin typeface="华文仿宋" pitchFamily="2" charset="-122"/>
              <a:ea typeface="华文仿宋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7558" y="3839309"/>
            <a:ext cx="2575467" cy="229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1658" y="5036234"/>
            <a:ext cx="381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外库</a:t>
            </a:r>
            <a:r>
              <a:rPr lang="zh-CN" altLang="en-US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资源</a:t>
            </a:r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导</a:t>
            </a:r>
            <a:r>
              <a:rPr lang="zh-CN" altLang="en-US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入</a:t>
            </a:r>
            <a:r>
              <a:rPr lang="en-US" altLang="zh-CN" dirty="0" err="1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EndnoteWeb</a:t>
            </a:r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前</a:t>
            </a:r>
            <a:r>
              <a:rPr lang="zh-CN" altLang="en-US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要</a:t>
            </a:r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在自己的</a:t>
            </a:r>
            <a:r>
              <a:rPr lang="en-US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PC</a:t>
            </a:r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机上做一下存盘，</a:t>
            </a:r>
            <a:r>
              <a:rPr lang="zh-CN" altLang="en-US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然</a:t>
            </a:r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后</a:t>
            </a:r>
            <a:r>
              <a:rPr lang="zh-CN" altLang="en-US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再导入</a:t>
            </a:r>
            <a:r>
              <a:rPr lang="en-US" altLang="zh-CN" dirty="0" err="1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EndnoteWeb</a:t>
            </a:r>
            <a:r>
              <a:rPr lang="zh-CN" altLang="zh-CN" dirty="0" smtClean="0">
                <a:solidFill>
                  <a:srgbClr val="9933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中</a:t>
            </a:r>
            <a:endParaRPr lang="zh-CN" altLang="en-US" dirty="0">
              <a:solidFill>
                <a:srgbClr val="9933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857" y="1533377"/>
            <a:ext cx="7464352" cy="101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860058" y="2076503"/>
            <a:ext cx="1915073" cy="200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7411" y="2092915"/>
            <a:ext cx="482513" cy="200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2535" y="3010486"/>
            <a:ext cx="661181" cy="42203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45344" y="228791"/>
            <a:ext cx="9098656" cy="9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：参考文献的导入（外库资源比如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）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 descr="CNKI-检索后点击“存盘”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64967" y="1488785"/>
            <a:ext cx="12531087" cy="33465916"/>
          </a:xfrm>
        </p:spPr>
      </p:pic>
      <p:sp>
        <p:nvSpPr>
          <p:cNvPr id="6" name="矩形 5"/>
          <p:cNvSpPr/>
          <p:nvPr/>
        </p:nvSpPr>
        <p:spPr>
          <a:xfrm>
            <a:off x="-238673" y="4257219"/>
            <a:ext cx="1915073" cy="200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939367" y="2230299"/>
            <a:ext cx="1412153" cy="2610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1722120" y="2582817"/>
            <a:ext cx="5455920" cy="170688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CNKI-s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8912" y="4243977"/>
            <a:ext cx="3838575" cy="2590800"/>
          </a:xfrm>
          <a:prstGeom prst="rect">
            <a:avLst/>
          </a:prstGeom>
        </p:spPr>
      </p:pic>
      <p:pic>
        <p:nvPicPr>
          <p:cNvPr id="10" name="图片 9" descr="小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0343" y="5900469"/>
            <a:ext cx="395834" cy="477329"/>
          </a:xfrm>
          <a:prstGeom prst="rect">
            <a:avLst/>
          </a:prstGeom>
        </p:spPr>
      </p:pic>
      <p:pic>
        <p:nvPicPr>
          <p:cNvPr id="11" name="图片 10" descr="CNKI-sav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0795" y="2859696"/>
            <a:ext cx="5353050" cy="3962400"/>
          </a:xfrm>
          <a:prstGeom prst="rect">
            <a:avLst/>
          </a:prstGeom>
        </p:spPr>
      </p:pic>
      <p:pic>
        <p:nvPicPr>
          <p:cNvPr id="12" name="图片 11" descr="小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7348" y="6380671"/>
            <a:ext cx="395834" cy="477329"/>
          </a:xfrm>
          <a:prstGeom prst="rect">
            <a:avLst/>
          </a:prstGeom>
        </p:spPr>
      </p:pic>
      <p:sp>
        <p:nvSpPr>
          <p:cNvPr id="13" name="标题 1"/>
          <p:cNvSpPr txBox="1">
            <a:spLocks/>
          </p:cNvSpPr>
          <p:nvPr/>
        </p:nvSpPr>
        <p:spPr bwMode="auto">
          <a:xfrm>
            <a:off x="154528" y="255294"/>
            <a:ext cx="9098656" cy="9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：参考文献的导入（外库资源比如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存入本地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3" descr="收集-导入参考文献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494972"/>
            <a:ext cx="14658201" cy="631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44" y="323533"/>
            <a:ext cx="9098656" cy="904766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51812" y="2319562"/>
            <a:ext cx="1613902" cy="3510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862" y="2929518"/>
            <a:ext cx="395834" cy="4773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344" y="323533"/>
            <a:ext cx="9098656" cy="904766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9486"/>
            <a:ext cx="12201525" cy="75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导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9602" y="301897"/>
            <a:ext cx="5362575" cy="4000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0894"/>
            <a:ext cx="14293020" cy="830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对话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292" y="4813468"/>
            <a:ext cx="4714875" cy="285429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3943" y="4888457"/>
            <a:ext cx="3045475" cy="237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250056" y="255294"/>
            <a:ext cx="9098656" cy="9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：参考文献的导入（外库资源比如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从本地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到</a:t>
            </a: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EndnoteWeb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496957" y="2343151"/>
            <a:ext cx="4628921" cy="4514849"/>
            <a:chOff x="3527471" y="2854323"/>
            <a:chExt cx="3857434" cy="3762374"/>
          </a:xfrm>
        </p:grpSpPr>
        <p:sp>
          <p:nvSpPr>
            <p:cNvPr id="9" name="Pie 8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0859263"/>
                <a:gd name="adj2" fmla="val 1446044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4363297"/>
                <a:gd name="adj2" fmla="val 18205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/>
            <p:cNvSpPr/>
            <p:nvPr/>
          </p:nvSpPr>
          <p:spPr>
            <a:xfrm>
              <a:off x="3527471" y="2854323"/>
              <a:ext cx="3852672" cy="3762374"/>
            </a:xfrm>
            <a:prstGeom prst="pie">
              <a:avLst>
                <a:gd name="adj1" fmla="val 18153047"/>
                <a:gd name="adj2" fmla="val 215378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31"/>
            <p:cNvSpPr/>
            <p:nvPr/>
          </p:nvSpPr>
          <p:spPr>
            <a:xfrm>
              <a:off x="4650254" y="3951569"/>
              <a:ext cx="1637736" cy="15149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56002" y="2598059"/>
            <a:ext cx="26706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 Is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Scientific Writing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460" y="3461663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Write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546" y="3439892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Subscribe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93825" y="5021948"/>
            <a:ext cx="3527889" cy="5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SCI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论文写作与投稿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96457" y="4557486"/>
            <a:ext cx="4644572" cy="464457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Web of Science</a:t>
            </a:r>
            <a:r>
              <a:rPr lang="en-US" altLang="zh-CN" sz="20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®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数据库</a:t>
            </a:r>
            <a:endParaRPr lang="zh-CN" altLang="en-US" sz="20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0457"/>
            <a:ext cx="10415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04912" y="207421"/>
            <a:ext cx="8019464" cy="1012898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：数据导入（外库资源比如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786" y="4538389"/>
            <a:ext cx="2849224" cy="120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04912" y="207421"/>
            <a:ext cx="8019464" cy="1012898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：数据导入（外库资源比如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6290"/>
            <a:ext cx="9606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619" y="5248340"/>
            <a:ext cx="395834" cy="4773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12811125" cy="166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7053" y="5103995"/>
            <a:ext cx="2723518" cy="6581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604912" y="207421"/>
            <a:ext cx="8019464" cy="101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：数据导入（外库资源比如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从本地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到</a:t>
            </a: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EndnoteWeb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547" y="1924883"/>
            <a:ext cx="5446645" cy="22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917575" y="365734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的工作机理</a:t>
            </a:r>
            <a:endParaRPr lang="zh-CN" altLang="en-US" b="1" dirty="0"/>
          </a:p>
        </p:txBody>
      </p:sp>
      <p:grpSp>
        <p:nvGrpSpPr>
          <p:cNvPr id="2" name="Group 5"/>
          <p:cNvGrpSpPr/>
          <p:nvPr/>
        </p:nvGrpSpPr>
        <p:grpSpPr>
          <a:xfrm>
            <a:off x="7058787" y="66260"/>
            <a:ext cx="1912937" cy="2120349"/>
            <a:chOff x="6913015" y="26504"/>
            <a:chExt cx="1912937" cy="2120349"/>
          </a:xfrm>
        </p:grpSpPr>
        <p:grpSp>
          <p:nvGrpSpPr>
            <p:cNvPr id="3" name="Group 10"/>
            <p:cNvGrpSpPr/>
            <p:nvPr/>
          </p:nvGrpSpPr>
          <p:grpSpPr>
            <a:xfrm>
              <a:off x="6913015" y="327992"/>
              <a:ext cx="1912937" cy="1818861"/>
              <a:chOff x="6913015" y="327992"/>
              <a:chExt cx="1912937" cy="1818861"/>
            </a:xfrm>
          </p:grpSpPr>
          <p:pic>
            <p:nvPicPr>
              <p:cNvPr id="9" name="Picture 9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3015" y="3279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27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827415" y="4803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31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42318" y="1003853"/>
                <a:ext cx="998538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341703" y="26504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参考文献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Left Arrow 11"/>
          <p:cNvSpPr/>
          <p:nvPr/>
        </p:nvSpPr>
        <p:spPr>
          <a:xfrm rot="19921205">
            <a:off x="6272375" y="1711259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9" y="4711349"/>
            <a:ext cx="3970537" cy="207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eft Arrow 14"/>
          <p:cNvSpPr/>
          <p:nvPr/>
        </p:nvSpPr>
        <p:spPr>
          <a:xfrm rot="19921205">
            <a:off x="1932288" y="43683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Left Arrow 15"/>
          <p:cNvSpPr/>
          <p:nvPr/>
        </p:nvSpPr>
        <p:spPr>
          <a:xfrm rot="9261954">
            <a:off x="2084688" y="45207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43339" y="4147929"/>
            <a:ext cx="1842052" cy="3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b="1" dirty="0" smtClean="0">
                <a:solidFill>
                  <a:schemeClr val="tx2"/>
                </a:solidFill>
              </a:rPr>
              <a:t>安装“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写作引用</a:t>
            </a:r>
            <a:r>
              <a:rPr lang="zh-CN" altLang="zh-CN" sz="1400" b="1" dirty="0" smtClean="0">
                <a:solidFill>
                  <a:schemeClr val="tx2"/>
                </a:solidFill>
              </a:rPr>
              <a:t>”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插件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2973" y="5022574"/>
            <a:ext cx="4373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满足两点：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参考文献的题录信息导入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 Web</a:t>
            </a:r>
            <a:endParaRPr lang="zh-CN" altLang="zh-CN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安装“写作引用”插件实现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Microsoft word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和</a:t>
            </a:r>
            <a:r>
              <a:rPr lang="en-US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 Web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的对接</a:t>
            </a:r>
          </a:p>
          <a:p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288700"/>
            <a:ext cx="7907111" cy="836612"/>
          </a:xfrm>
        </p:spPr>
        <p:txBody>
          <a:bodyPr/>
          <a:lstStyle/>
          <a:p>
            <a:r>
              <a:rPr lang="zh-CN" altLang="en-US" b="1" dirty="0" smtClean="0"/>
              <a:t>小插件：实现</a:t>
            </a:r>
            <a:r>
              <a:rPr lang="en-US" altLang="zh-CN" b="1" dirty="0" smtClean="0"/>
              <a:t>Word</a:t>
            </a:r>
            <a:r>
              <a:rPr lang="zh-CN" altLang="en-US" b="1" dirty="0" smtClean="0"/>
              <a:t>和</a:t>
            </a:r>
            <a:r>
              <a:rPr lang="en-US" altLang="zh-CN" b="1" dirty="0" smtClean="0"/>
              <a:t>Endnote Web</a:t>
            </a:r>
            <a:r>
              <a:rPr lang="zh-CN" altLang="en-US" b="1" dirty="0" smtClean="0"/>
              <a:t>之间的对接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8514"/>
            <a:ext cx="12811125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381894" y="2273709"/>
            <a:ext cx="1435705" cy="28740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61140" y="2509896"/>
            <a:ext cx="1740496" cy="3289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296142" y="251006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小插件：实现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word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与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之间的</a:t>
            </a:r>
            <a:r>
              <a:rPr lang="zh-CN" altLang="en-US" sz="2800" b="1" kern="0" dirty="0" smtClean="0">
                <a:solidFill>
                  <a:schemeClr val="tx2"/>
                </a:solidFill>
                <a:latin typeface="黑体" pitchFamily="2" charset="-122"/>
                <a:ea typeface="黑体" pitchFamily="2" charset="-122"/>
                <a:cs typeface="+mj-cs"/>
              </a:rPr>
              <a:t>对接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4397"/>
            <a:ext cx="9922665" cy="524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13855" y="1690255"/>
            <a:ext cx="4786745" cy="1010083"/>
            <a:chOff x="13855" y="1690255"/>
            <a:chExt cx="4786745" cy="1010083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3855" y="2689820"/>
              <a:ext cx="4773706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 flipV="1">
              <a:off x="4007631" y="1690255"/>
              <a:ext cx="7157" cy="2242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3855" y="1887479"/>
              <a:ext cx="3253220" cy="1752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233738" y="1709738"/>
              <a:ext cx="776287" cy="476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786313" y="1909891"/>
              <a:ext cx="1248" cy="7904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3815" y="1871663"/>
              <a:ext cx="0" cy="82867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994184" y="1905000"/>
              <a:ext cx="806416" cy="4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243263" y="1695450"/>
              <a:ext cx="0" cy="20002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54008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如何边写作边插入参考文献？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221"/>
            <a:ext cx="9837107" cy="518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2" y="6359232"/>
            <a:ext cx="124690" cy="2616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zh-CN" altLang="en-US" sz="1100" dirty="0"/>
          </a:p>
        </p:txBody>
      </p:sp>
      <p:sp>
        <p:nvSpPr>
          <p:cNvPr id="7" name="矩形 6"/>
          <p:cNvSpPr/>
          <p:nvPr/>
        </p:nvSpPr>
        <p:spPr>
          <a:xfrm>
            <a:off x="41565" y="1927002"/>
            <a:ext cx="457200" cy="605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600325"/>
            <a:ext cx="56388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69700" y="295264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chemeClr val="tx2"/>
                </a:solidFill>
              </a:rPr>
              <a:t>Sheng</a:t>
            </a:r>
            <a:r>
              <a:rPr lang="en-US" altLang="zh-CN" b="1" dirty="0" smtClean="0">
                <a:solidFill>
                  <a:schemeClr val="tx2"/>
                </a:solidFill>
              </a:rPr>
              <a:t>. L</a:t>
            </a:r>
            <a:endParaRPr lang="zh-CN" alt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779" y="2001385"/>
            <a:ext cx="7369175" cy="83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9779" y="3020560"/>
            <a:ext cx="7369175" cy="4570412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4972"/>
            <a:ext cx="130095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8219" y="5699959"/>
            <a:ext cx="395834" cy="477329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 bwMode="auto">
          <a:xfrm>
            <a:off x="917575" y="354008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如何边写作边插入参考文献？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4287" y="-537026"/>
            <a:ext cx="1216342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95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978866" y="2180492"/>
            <a:ext cx="5265996" cy="22367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tr_presentation_template_05-01-08">
  <a:themeElements>
    <a:clrScheme name="tr_presentation_template_05-01-08 1">
      <a:dk1>
        <a:srgbClr val="4B4B4B"/>
      </a:dk1>
      <a:lt1>
        <a:srgbClr val="FFFFFF"/>
      </a:lt1>
      <a:dk2>
        <a:srgbClr val="FF8000"/>
      </a:dk2>
      <a:lt2>
        <a:srgbClr val="A0968C"/>
      </a:lt2>
      <a:accent1>
        <a:srgbClr val="005A84"/>
      </a:accent1>
      <a:accent2>
        <a:srgbClr val="6234A4"/>
      </a:accent2>
      <a:accent3>
        <a:srgbClr val="FFFFFF"/>
      </a:accent3>
      <a:accent4>
        <a:srgbClr val="3F3F3F"/>
      </a:accent4>
      <a:accent5>
        <a:srgbClr val="AAB5C2"/>
      </a:accent5>
      <a:accent6>
        <a:srgbClr val="582E94"/>
      </a:accent6>
      <a:hlink>
        <a:srgbClr val="828282"/>
      </a:hlink>
      <a:folHlink>
        <a:srgbClr val="BABABA"/>
      </a:folHlink>
    </a:clrScheme>
    <a:fontScheme name="tr_presentation_template_05-01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_presentation_template_05-01-08 1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005A84"/>
        </a:accent1>
        <a:accent2>
          <a:srgbClr val="6234A4"/>
        </a:accent2>
        <a:accent3>
          <a:srgbClr val="FFFFFF"/>
        </a:accent3>
        <a:accent4>
          <a:srgbClr val="3F3F3F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2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8A22F"/>
        </a:accent1>
        <a:accent2>
          <a:srgbClr val="FFB400"/>
        </a:accent2>
        <a:accent3>
          <a:srgbClr val="FFFFFF"/>
        </a:accent3>
        <a:accent4>
          <a:srgbClr val="3F3F3F"/>
        </a:accent4>
        <a:accent5>
          <a:srgbClr val="BECEAD"/>
        </a:accent5>
        <a:accent6>
          <a:srgbClr val="E7A300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3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66C62"/>
        </a:accent1>
        <a:accent2>
          <a:srgbClr val="A0968C"/>
        </a:accent2>
        <a:accent3>
          <a:srgbClr val="FFFFFF"/>
        </a:accent3>
        <a:accent4>
          <a:srgbClr val="3F3F3F"/>
        </a:accent4>
        <a:accent5>
          <a:srgbClr val="BDBAB7"/>
        </a:accent5>
        <a:accent6>
          <a:srgbClr val="91877E"/>
        </a:accent6>
        <a:hlink>
          <a:srgbClr val="0083BF"/>
        </a:hlink>
        <a:folHlink>
          <a:srgbClr val="78A2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4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FF8000"/>
        </a:accent1>
        <a:accent2>
          <a:srgbClr val="DC0A0A"/>
        </a:accent2>
        <a:accent3>
          <a:srgbClr val="FFFFFF"/>
        </a:accent3>
        <a:accent4>
          <a:srgbClr val="3F3F3F"/>
        </a:accent4>
        <a:accent5>
          <a:srgbClr val="FFC0AA"/>
        </a:accent5>
        <a:accent6>
          <a:srgbClr val="C70808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5">
        <a:dk1>
          <a:srgbClr val="A0968C"/>
        </a:dk1>
        <a:lt1>
          <a:srgbClr val="FFFFFF"/>
        </a:lt1>
        <a:dk2>
          <a:srgbClr val="5F5F5F"/>
        </a:dk2>
        <a:lt2>
          <a:srgbClr val="FFFFFF"/>
        </a:lt2>
        <a:accent1>
          <a:srgbClr val="005A84"/>
        </a:accent1>
        <a:accent2>
          <a:srgbClr val="6234A4"/>
        </a:accent2>
        <a:accent3>
          <a:srgbClr val="B6B6B6"/>
        </a:accent3>
        <a:accent4>
          <a:srgbClr val="DADADA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10_Default Design 5">
      <a:dk1>
        <a:srgbClr val="A0968C"/>
      </a:dk1>
      <a:lt1>
        <a:srgbClr val="FFFFFF"/>
      </a:lt1>
      <a:dk2>
        <a:srgbClr val="5F5F5F"/>
      </a:dk2>
      <a:lt2>
        <a:srgbClr val="FFFFFF"/>
      </a:lt2>
      <a:accent1>
        <a:srgbClr val="005A84"/>
      </a:accent1>
      <a:accent2>
        <a:srgbClr val="6234A4"/>
      </a:accent2>
      <a:accent3>
        <a:srgbClr val="B6B6B6"/>
      </a:accent3>
      <a:accent4>
        <a:srgbClr val="DADADA"/>
      </a:accent4>
      <a:accent5>
        <a:srgbClr val="AAB5C2"/>
      </a:accent5>
      <a:accent6>
        <a:srgbClr val="582E94"/>
      </a:accent6>
      <a:hlink>
        <a:srgbClr val="828282"/>
      </a:hlink>
      <a:folHlink>
        <a:srgbClr val="BABABA"/>
      </a:folHlink>
    </a:clrScheme>
    <a:fontScheme name="10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005A84"/>
        </a:accent1>
        <a:accent2>
          <a:srgbClr val="6234A4"/>
        </a:accent2>
        <a:accent3>
          <a:srgbClr val="FFFFFF"/>
        </a:accent3>
        <a:accent4>
          <a:srgbClr val="3F3F3F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8A22F"/>
        </a:accent1>
        <a:accent2>
          <a:srgbClr val="FFB400"/>
        </a:accent2>
        <a:accent3>
          <a:srgbClr val="FFFFFF"/>
        </a:accent3>
        <a:accent4>
          <a:srgbClr val="3F3F3F"/>
        </a:accent4>
        <a:accent5>
          <a:srgbClr val="BECEAD"/>
        </a:accent5>
        <a:accent6>
          <a:srgbClr val="E7A300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66C62"/>
        </a:accent1>
        <a:accent2>
          <a:srgbClr val="A0968C"/>
        </a:accent2>
        <a:accent3>
          <a:srgbClr val="FFFFFF"/>
        </a:accent3>
        <a:accent4>
          <a:srgbClr val="3F3F3F"/>
        </a:accent4>
        <a:accent5>
          <a:srgbClr val="BDBAB7"/>
        </a:accent5>
        <a:accent6>
          <a:srgbClr val="91877E"/>
        </a:accent6>
        <a:hlink>
          <a:srgbClr val="0083BF"/>
        </a:hlink>
        <a:folHlink>
          <a:srgbClr val="78A2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FF8000"/>
        </a:accent1>
        <a:accent2>
          <a:srgbClr val="DC0A0A"/>
        </a:accent2>
        <a:accent3>
          <a:srgbClr val="FFFFFF"/>
        </a:accent3>
        <a:accent4>
          <a:srgbClr val="3F3F3F"/>
        </a:accent4>
        <a:accent5>
          <a:srgbClr val="FFC0AA"/>
        </a:accent5>
        <a:accent6>
          <a:srgbClr val="C70808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A0968C"/>
        </a:dk1>
        <a:lt1>
          <a:srgbClr val="FFFFFF"/>
        </a:lt1>
        <a:dk2>
          <a:srgbClr val="5F5F5F"/>
        </a:dk2>
        <a:lt2>
          <a:srgbClr val="FFFFFF"/>
        </a:lt2>
        <a:accent1>
          <a:srgbClr val="005A84"/>
        </a:accent1>
        <a:accent2>
          <a:srgbClr val="6234A4"/>
        </a:accent2>
        <a:accent3>
          <a:srgbClr val="B6B6B6"/>
        </a:accent3>
        <a:accent4>
          <a:srgbClr val="DADADA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35723</TotalTime>
  <Words>3600</Words>
  <Application>Microsoft Office PowerPoint</Application>
  <PresentationFormat>全屏显示(4:3)</PresentationFormat>
  <Paragraphs>694</Paragraphs>
  <Slides>120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120</vt:i4>
      </vt:variant>
    </vt:vector>
  </HeadingPairs>
  <TitlesOfParts>
    <vt:vector size="122" baseType="lpstr">
      <vt:lpstr>tr_presentation_template_05-01-08</vt:lpstr>
      <vt:lpstr>10_Default Design</vt:lpstr>
      <vt:lpstr>SCI论文写作与投稿</vt:lpstr>
      <vt:lpstr>幻灯片 2</vt:lpstr>
      <vt:lpstr>幻灯片 3</vt:lpstr>
      <vt:lpstr>Web of Science ®数据库——广度</vt:lpstr>
      <vt:lpstr>幻灯片 5</vt:lpstr>
      <vt:lpstr>幻灯片 6</vt:lpstr>
      <vt:lpstr>Web of Science ®数据库——独特性</vt:lpstr>
      <vt:lpstr>幻灯片 8</vt:lpstr>
      <vt:lpstr>幻灯片 9</vt:lpstr>
      <vt:lpstr>幻灯片 10</vt:lpstr>
      <vt:lpstr>How：如何写好科技论文？</vt:lpstr>
      <vt:lpstr>Title</vt:lpstr>
      <vt:lpstr>Title：如何科学选题？</vt:lpstr>
      <vt:lpstr>幻灯片 14</vt:lpstr>
      <vt:lpstr>幻灯片 15</vt:lpstr>
      <vt:lpstr>幻灯片 16</vt:lpstr>
      <vt:lpstr>幻灯片 17</vt:lpstr>
      <vt:lpstr>可以在WOK平台上检索时使用的运算符</vt:lpstr>
      <vt:lpstr>幻灯片 19</vt:lpstr>
      <vt:lpstr>检索举例：紫杉醇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Title </vt:lpstr>
      <vt:lpstr>How：如何写好科技论文？</vt:lpstr>
      <vt:lpstr>How：如何写好科技论文？</vt:lpstr>
      <vt:lpstr>Abstract</vt:lpstr>
      <vt:lpstr>How：如何写好科技论文？</vt:lpstr>
      <vt:lpstr>How：如何写好科技论文？</vt:lpstr>
      <vt:lpstr>Introduction</vt:lpstr>
      <vt:lpstr>How：如何写好科技论文？</vt:lpstr>
      <vt:lpstr>How：如何写好科技论文？</vt:lpstr>
      <vt:lpstr>How：如何写好科技论文？</vt:lpstr>
      <vt:lpstr>Discussion </vt:lpstr>
      <vt:lpstr>How：如何写好科技论文？</vt:lpstr>
      <vt:lpstr>How：如何写好科技论文？</vt:lpstr>
      <vt:lpstr>Reference </vt:lpstr>
      <vt:lpstr>Endnote Web：参考文献管理软件</vt:lpstr>
      <vt:lpstr>Endnote Web的外观 &amp; 工作机理</vt:lpstr>
      <vt:lpstr>Endnote Web：参考文献的收集</vt:lpstr>
      <vt:lpstr>Endnote Web：参考文献的收集（from WOK平台）</vt:lpstr>
      <vt:lpstr>WOK平台数据导入Endnote Web后：</vt:lpstr>
      <vt:lpstr>在“组织”中成立文件夹对导入数据分类管理</vt:lpstr>
      <vt:lpstr>幻灯片 81</vt:lpstr>
      <vt:lpstr>把参考文献添加到相应文件夹中</vt:lpstr>
      <vt:lpstr>参考文献成功添加到指定文件夹中</vt:lpstr>
      <vt:lpstr>Endnote Web：参考文献的收集（外库资源）</vt:lpstr>
      <vt:lpstr>幻灯片 85</vt:lpstr>
      <vt:lpstr>幻灯片 86</vt:lpstr>
      <vt:lpstr>Endnote Web：参考文献的导入（外库资源比如CNKI） ——从本地PC到EndnoteWeb</vt:lpstr>
      <vt:lpstr>Endnote Web：参考文献的导入（外库资源比如CNKI） ——从本地PC到EndnoteWeb</vt:lpstr>
      <vt:lpstr>幻灯片 89</vt:lpstr>
      <vt:lpstr>Endnote Web：数据导入（外库资源比如CNKI） ——从本地PC到EndnoteWeb</vt:lpstr>
      <vt:lpstr>Endnote Web：数据导入（外库资源比如CNKI） ——从本地PC到EndnoteWeb</vt:lpstr>
      <vt:lpstr>幻灯片 92</vt:lpstr>
      <vt:lpstr>Endnote Web的工作机理</vt:lpstr>
      <vt:lpstr>小插件：实现Word和Endnote Web之间的对接</vt:lpstr>
      <vt:lpstr>幻灯片 95</vt:lpstr>
      <vt:lpstr>如何边写作边插入参考文献？</vt:lpstr>
      <vt:lpstr>幻灯片 97</vt:lpstr>
      <vt:lpstr>幻灯片 98</vt:lpstr>
      <vt:lpstr>幻灯片 99</vt:lpstr>
      <vt:lpstr>如何统一做格式化处理？</vt:lpstr>
      <vt:lpstr>How：如何写好科技论文？</vt:lpstr>
      <vt:lpstr>幻灯片 102</vt:lpstr>
      <vt:lpstr>如何选择合适的SCI期刊投稿？</vt:lpstr>
      <vt:lpstr>幻灯片 104</vt:lpstr>
      <vt:lpstr>幻灯片 105</vt:lpstr>
      <vt:lpstr>幻灯片 106</vt:lpstr>
      <vt:lpstr>幻灯片 107</vt:lpstr>
      <vt:lpstr>幻灯片 108</vt:lpstr>
      <vt:lpstr>幻灯片 109</vt:lpstr>
      <vt:lpstr>幻灯片 110</vt:lpstr>
      <vt:lpstr>幻灯片 111</vt:lpstr>
      <vt:lpstr>幻灯片 112</vt:lpstr>
      <vt:lpstr>幻灯片 113</vt:lpstr>
      <vt:lpstr>幻灯片 114</vt:lpstr>
      <vt:lpstr>幻灯片 115</vt:lpstr>
      <vt:lpstr>推荐</vt:lpstr>
      <vt:lpstr>幻灯片 117</vt:lpstr>
      <vt:lpstr>幻灯片 118</vt:lpstr>
      <vt:lpstr>幻灯片 119</vt:lpstr>
      <vt:lpstr>Q&amp;A</vt:lpstr>
    </vt:vector>
  </TitlesOfParts>
  <Company>The Thomson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THOMSON REUTERS  PRESENTATION TEMPLATE</dc:title>
  <dc:creator>lori.marino</dc:creator>
  <cp:lastModifiedBy>dandan.zhang01</cp:lastModifiedBy>
  <cp:revision>4936</cp:revision>
  <dcterms:created xsi:type="dcterms:W3CDTF">2008-05-05T00:46:29Z</dcterms:created>
  <dcterms:modified xsi:type="dcterms:W3CDTF">2013-04-11T07:31:45Z</dcterms:modified>
</cp:coreProperties>
</file>