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310" r:id="rId4"/>
    <p:sldId id="258" r:id="rId5"/>
    <p:sldId id="262" r:id="rId6"/>
    <p:sldId id="311" r:id="rId7"/>
    <p:sldId id="261" r:id="rId8"/>
    <p:sldId id="312" r:id="rId9"/>
    <p:sldId id="265" r:id="rId10"/>
    <p:sldId id="286" r:id="rId11"/>
    <p:sldId id="287" r:id="rId12"/>
    <p:sldId id="288" r:id="rId13"/>
    <p:sldId id="309" r:id="rId14"/>
    <p:sldId id="264" r:id="rId15"/>
    <p:sldId id="290" r:id="rId16"/>
    <p:sldId id="291" r:id="rId17"/>
    <p:sldId id="292" r:id="rId18"/>
    <p:sldId id="272" r:id="rId19"/>
    <p:sldId id="273" r:id="rId20"/>
    <p:sldId id="275" r:id="rId21"/>
    <p:sldId id="293" r:id="rId22"/>
    <p:sldId id="294" r:id="rId23"/>
    <p:sldId id="276" r:id="rId24"/>
    <p:sldId id="277" r:id="rId25"/>
    <p:sldId id="278" r:id="rId26"/>
    <p:sldId id="279" r:id="rId27"/>
    <p:sldId id="280" r:id="rId28"/>
    <p:sldId id="281" r:id="rId29"/>
    <p:sldId id="289" r:id="rId30"/>
    <p:sldId id="308" r:id="rId31"/>
    <p:sldId id="295" r:id="rId32"/>
    <p:sldId id="299" r:id="rId33"/>
    <p:sldId id="300" r:id="rId34"/>
    <p:sldId id="301" r:id="rId35"/>
    <p:sldId id="302" r:id="rId36"/>
    <p:sldId id="303" r:id="rId37"/>
    <p:sldId id="304" r:id="rId38"/>
    <p:sldId id="306" r:id="rId39"/>
    <p:sldId id="307" r:id="rId40"/>
    <p:sldId id="282" r:id="rId41"/>
    <p:sldId id="283" r:id="rId4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06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4FBD6C-248B-4004-A475-B19B86BF6CA0}"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zh-CN" altLang="en-US"/>
        </a:p>
      </dgm:t>
    </dgm:pt>
    <dgm:pt modelId="{E2861D72-FC31-4E02-9B24-FD3C93269D14}">
      <dgm:prSet phldrT="[文本]" custT="1"/>
      <dgm:spPr/>
      <dgm:t>
        <a:bodyPr/>
        <a:lstStyle/>
        <a:p>
          <a:r>
            <a:rPr lang="en-US" altLang="zh-CN" sz="2000" dirty="0" err="1" smtClean="0">
              <a:latin typeface="Arial" pitchFamily="34" charset="0"/>
              <a:cs typeface="Arial" pitchFamily="34" charset="0"/>
            </a:rPr>
            <a:t>Thieme</a:t>
          </a:r>
          <a:r>
            <a:rPr lang="zh-CN" altLang="en-US" sz="2000" dirty="0" smtClean="0">
              <a:latin typeface="Arial" pitchFamily="34" charset="0"/>
              <a:cs typeface="Arial" pitchFamily="34" charset="0"/>
            </a:rPr>
            <a:t>电子期刊</a:t>
          </a:r>
          <a:endParaRPr lang="zh-CN" altLang="en-US" sz="2000" dirty="0">
            <a:latin typeface="Arial" pitchFamily="34" charset="0"/>
            <a:cs typeface="Arial" pitchFamily="34" charset="0"/>
          </a:endParaRPr>
        </a:p>
      </dgm:t>
    </dgm:pt>
    <dgm:pt modelId="{4CEEDD5B-6B42-47E9-9B0C-68512FC8C5F2}" type="parTrans" cxnId="{668D669B-BE91-471D-A2D2-79A251AA2212}">
      <dgm:prSet/>
      <dgm:spPr/>
      <dgm:t>
        <a:bodyPr/>
        <a:lstStyle/>
        <a:p>
          <a:endParaRPr lang="zh-CN" altLang="en-US"/>
        </a:p>
      </dgm:t>
    </dgm:pt>
    <dgm:pt modelId="{5FE8E2E6-1470-43B4-9678-50A3B1522019}" type="sibTrans" cxnId="{668D669B-BE91-471D-A2D2-79A251AA2212}">
      <dgm:prSet/>
      <dgm:spPr/>
      <dgm:t>
        <a:bodyPr/>
        <a:lstStyle/>
        <a:p>
          <a:endParaRPr lang="zh-CN" altLang="en-US"/>
        </a:p>
      </dgm:t>
    </dgm:pt>
    <dgm:pt modelId="{620AF26F-2C50-4560-AD53-DE81FC738A03}">
      <dgm:prSet custT="1"/>
      <dgm:spPr/>
      <dgm:t>
        <a:bodyPr/>
        <a:lstStyle/>
        <a:p>
          <a:r>
            <a:rPr lang="en-US" sz="2000" dirty="0" err="1" smtClean="0">
              <a:latin typeface="Arial" pitchFamily="34" charset="0"/>
              <a:cs typeface="Arial" pitchFamily="34" charset="0"/>
            </a:rPr>
            <a:t>Thieme</a:t>
          </a:r>
          <a:r>
            <a:rPr lang="en-US" sz="2000" dirty="0" smtClean="0">
              <a:latin typeface="Arial" pitchFamily="34" charset="0"/>
              <a:cs typeface="Arial" pitchFamily="34" charset="0"/>
            </a:rPr>
            <a:t> </a:t>
          </a:r>
          <a:r>
            <a:rPr lang="zh-CN" altLang="en-US" sz="2000" dirty="0" smtClean="0">
              <a:latin typeface="Arial" pitchFamily="34" charset="0"/>
              <a:cs typeface="Arial" pitchFamily="34" charset="0"/>
            </a:rPr>
            <a:t>医学电子期刊</a:t>
          </a:r>
          <a:endParaRPr lang="zh-CN" altLang="en-US" sz="2000" dirty="0">
            <a:latin typeface="Arial" pitchFamily="34" charset="0"/>
            <a:cs typeface="Arial" pitchFamily="34" charset="0"/>
          </a:endParaRPr>
        </a:p>
      </dgm:t>
    </dgm:pt>
    <dgm:pt modelId="{EBF5950C-0FAA-4B22-96F3-0BD6CF061E54}" type="sibTrans" cxnId="{A6B0A8E5-537A-4968-9ABD-25280F2F0828}">
      <dgm:prSet/>
      <dgm:spPr/>
      <dgm:t>
        <a:bodyPr/>
        <a:lstStyle/>
        <a:p>
          <a:endParaRPr lang="zh-CN" altLang="en-US"/>
        </a:p>
      </dgm:t>
    </dgm:pt>
    <dgm:pt modelId="{B1F8741C-86A4-4212-9F90-B3B473D11565}" type="parTrans" cxnId="{A6B0A8E5-537A-4968-9ABD-25280F2F0828}">
      <dgm:prSet/>
      <dgm:spPr/>
      <dgm:t>
        <a:bodyPr/>
        <a:lstStyle/>
        <a:p>
          <a:endParaRPr lang="zh-CN" altLang="en-US"/>
        </a:p>
      </dgm:t>
    </dgm:pt>
    <dgm:pt modelId="{B05FA65F-4ADF-48FA-875D-1186593AC70C}">
      <dgm:prSet phldrT="[文本]" custT="1"/>
      <dgm:spPr/>
      <dgm:t>
        <a:bodyPr/>
        <a:lstStyle/>
        <a:p>
          <a:r>
            <a:rPr lang="en-US" sz="2000" dirty="0" err="1" smtClean="0">
              <a:latin typeface="Arial" pitchFamily="34" charset="0"/>
              <a:cs typeface="Arial" pitchFamily="34" charset="0"/>
            </a:rPr>
            <a:t>Thieme</a:t>
          </a:r>
          <a:r>
            <a:rPr lang="en-US" sz="2000" dirty="0" smtClean="0">
              <a:latin typeface="Arial" pitchFamily="34" charset="0"/>
              <a:cs typeface="Arial" pitchFamily="34" charset="0"/>
            </a:rPr>
            <a:t> </a:t>
          </a:r>
          <a:r>
            <a:rPr lang="zh-CN" altLang="en-US" sz="2000" dirty="0" smtClean="0">
              <a:latin typeface="Arial" pitchFamily="34" charset="0"/>
              <a:cs typeface="Arial" pitchFamily="34" charset="0"/>
            </a:rPr>
            <a:t>化学与药学电子期刊</a:t>
          </a:r>
          <a:endParaRPr lang="zh-CN" altLang="en-US" sz="2000" dirty="0">
            <a:latin typeface="Arial" pitchFamily="34" charset="0"/>
            <a:cs typeface="Arial" pitchFamily="34" charset="0"/>
          </a:endParaRPr>
        </a:p>
      </dgm:t>
    </dgm:pt>
    <dgm:pt modelId="{258C2EDA-8E64-405D-ABFA-B13BB35F9175}" type="parTrans" cxnId="{EDA0F89B-CA07-4F45-B920-00619E5BFD5A}">
      <dgm:prSet/>
      <dgm:spPr/>
      <dgm:t>
        <a:bodyPr/>
        <a:lstStyle/>
        <a:p>
          <a:endParaRPr lang="zh-CN" altLang="en-US"/>
        </a:p>
      </dgm:t>
    </dgm:pt>
    <dgm:pt modelId="{9FE29F0B-F070-4977-BEC9-CC362D1AE3B0}" type="sibTrans" cxnId="{EDA0F89B-CA07-4F45-B920-00619E5BFD5A}">
      <dgm:prSet/>
      <dgm:spPr/>
      <dgm:t>
        <a:bodyPr/>
        <a:lstStyle/>
        <a:p>
          <a:endParaRPr lang="zh-CN" altLang="en-US"/>
        </a:p>
      </dgm:t>
    </dgm:pt>
    <dgm:pt modelId="{1A53D4DD-4AB8-498E-8984-9F0B65EEC35C}">
      <dgm:prSet custT="1"/>
      <dgm:spPr/>
      <dgm:t>
        <a:bodyPr/>
        <a:lstStyle/>
        <a:p>
          <a:r>
            <a:rPr lang="zh-CN" altLang="en-US" sz="2000" dirty="0" smtClean="0">
              <a:latin typeface="Arial" pitchFamily="34" charset="0"/>
              <a:cs typeface="Arial" pitchFamily="34" charset="0"/>
            </a:rPr>
            <a:t>共</a:t>
          </a:r>
          <a:r>
            <a:rPr lang="en-US" altLang="zh-CN" sz="2000" dirty="0" smtClean="0">
              <a:latin typeface="Arial" pitchFamily="34" charset="0"/>
              <a:cs typeface="Arial" pitchFamily="34" charset="0"/>
            </a:rPr>
            <a:t>33</a:t>
          </a:r>
          <a:r>
            <a:rPr lang="zh-CN" altLang="en-US" sz="2000" dirty="0" smtClean="0">
              <a:latin typeface="Arial" pitchFamily="34" charset="0"/>
              <a:cs typeface="Arial" pitchFamily="34" charset="0"/>
            </a:rPr>
            <a:t>种医学期刊（其中包括</a:t>
          </a:r>
          <a:r>
            <a:rPr lang="en-US" altLang="zh-CN" sz="2000" dirty="0" smtClean="0">
              <a:latin typeface="Arial" pitchFamily="34" charset="0"/>
              <a:cs typeface="Arial" pitchFamily="34" charset="0"/>
            </a:rPr>
            <a:t>10</a:t>
          </a:r>
          <a:r>
            <a:rPr lang="zh-CN" altLang="en-US" sz="2000" dirty="0" smtClean="0">
              <a:latin typeface="Arial" pitchFamily="34" charset="0"/>
              <a:cs typeface="Arial" pitchFamily="34" charset="0"/>
            </a:rPr>
            <a:t>种专题研讨会期刊）</a:t>
          </a:r>
          <a:endParaRPr lang="zh-CN" altLang="en-US" sz="2000" dirty="0">
            <a:latin typeface="Arial" pitchFamily="34" charset="0"/>
            <a:cs typeface="Arial" pitchFamily="34" charset="0"/>
          </a:endParaRPr>
        </a:p>
      </dgm:t>
    </dgm:pt>
    <dgm:pt modelId="{79B99DE0-A42B-4BCA-BED6-F77A370D0076}" type="parTrans" cxnId="{67727C05-31CF-49F9-A5F7-F5037081CF21}">
      <dgm:prSet/>
      <dgm:spPr/>
      <dgm:t>
        <a:bodyPr/>
        <a:lstStyle/>
        <a:p>
          <a:endParaRPr lang="zh-CN" altLang="en-US"/>
        </a:p>
      </dgm:t>
    </dgm:pt>
    <dgm:pt modelId="{0DB37423-7933-4516-B257-448ECC19D3C9}" type="sibTrans" cxnId="{67727C05-31CF-49F9-A5F7-F5037081CF21}">
      <dgm:prSet/>
      <dgm:spPr/>
      <dgm:t>
        <a:bodyPr/>
        <a:lstStyle/>
        <a:p>
          <a:endParaRPr lang="zh-CN" altLang="en-US"/>
        </a:p>
      </dgm:t>
    </dgm:pt>
    <dgm:pt modelId="{011EB9B6-156E-4C16-AD0E-1A3B072154AC}">
      <dgm:prSet phldrT="[文本]" custT="1"/>
      <dgm:spPr/>
      <dgm:t>
        <a:bodyPr/>
        <a:lstStyle/>
        <a:p>
          <a:r>
            <a:rPr lang="zh-CN" altLang="en-US" sz="2000" dirty="0" smtClean="0">
              <a:latin typeface="Arial" pitchFamily="34" charset="0"/>
              <a:cs typeface="Arial" pitchFamily="34" charset="0"/>
            </a:rPr>
            <a:t>共</a:t>
          </a:r>
          <a:r>
            <a:rPr lang="en-US" sz="2000" dirty="0" smtClean="0">
              <a:latin typeface="Arial" pitchFamily="34" charset="0"/>
              <a:cs typeface="Arial" pitchFamily="34" charset="0"/>
            </a:rPr>
            <a:t>5</a:t>
          </a:r>
          <a:r>
            <a:rPr lang="zh-CN" altLang="en-US" sz="2000" dirty="0" smtClean="0">
              <a:latin typeface="Arial" pitchFamily="34" charset="0"/>
              <a:cs typeface="Arial" pitchFamily="34" charset="0"/>
            </a:rPr>
            <a:t>种电子期刊</a:t>
          </a:r>
          <a:endParaRPr lang="zh-CN" altLang="en-US" sz="2000" dirty="0">
            <a:latin typeface="Arial" pitchFamily="34" charset="0"/>
            <a:cs typeface="Arial" pitchFamily="34" charset="0"/>
          </a:endParaRPr>
        </a:p>
      </dgm:t>
    </dgm:pt>
    <dgm:pt modelId="{C95733E5-35CC-4236-A32D-E4D79DD1DC3E}" type="sibTrans" cxnId="{DF7DA473-E54A-4F1E-9745-7DF258F57ED1}">
      <dgm:prSet/>
      <dgm:spPr/>
      <dgm:t>
        <a:bodyPr/>
        <a:lstStyle/>
        <a:p>
          <a:endParaRPr lang="zh-CN" altLang="en-US"/>
        </a:p>
      </dgm:t>
    </dgm:pt>
    <dgm:pt modelId="{17318579-2552-42B0-BE10-06DF1844011F}" type="parTrans" cxnId="{DF7DA473-E54A-4F1E-9745-7DF258F57ED1}">
      <dgm:prSet/>
      <dgm:spPr/>
      <dgm:t>
        <a:bodyPr/>
        <a:lstStyle/>
        <a:p>
          <a:endParaRPr lang="zh-CN" altLang="en-US"/>
        </a:p>
      </dgm:t>
    </dgm:pt>
    <dgm:pt modelId="{8FFD661F-256C-4136-ABA9-13FD5BB79850}" type="pres">
      <dgm:prSet presAssocID="{914FBD6C-248B-4004-A475-B19B86BF6CA0}" presName="diagram" presStyleCnt="0">
        <dgm:presLayoutVars>
          <dgm:chPref val="1"/>
          <dgm:dir/>
          <dgm:animOne val="branch"/>
          <dgm:animLvl val="lvl"/>
          <dgm:resizeHandles val="exact"/>
        </dgm:presLayoutVars>
      </dgm:prSet>
      <dgm:spPr/>
      <dgm:t>
        <a:bodyPr/>
        <a:lstStyle/>
        <a:p>
          <a:endParaRPr lang="zh-CN" altLang="en-US"/>
        </a:p>
      </dgm:t>
    </dgm:pt>
    <dgm:pt modelId="{A92B37B3-5C50-43C5-9FE4-ABC1139371AE}" type="pres">
      <dgm:prSet presAssocID="{E2861D72-FC31-4E02-9B24-FD3C93269D14}" presName="root1" presStyleCnt="0"/>
      <dgm:spPr/>
    </dgm:pt>
    <dgm:pt modelId="{4F89E32E-269B-47CF-BB99-8E1A5B80BFAE}" type="pres">
      <dgm:prSet presAssocID="{E2861D72-FC31-4E02-9B24-FD3C93269D14}" presName="LevelOneTextNode" presStyleLbl="node0" presStyleIdx="0" presStyleCnt="1">
        <dgm:presLayoutVars>
          <dgm:chPref val="3"/>
        </dgm:presLayoutVars>
      </dgm:prSet>
      <dgm:spPr/>
      <dgm:t>
        <a:bodyPr/>
        <a:lstStyle/>
        <a:p>
          <a:endParaRPr lang="zh-CN" altLang="en-US"/>
        </a:p>
      </dgm:t>
    </dgm:pt>
    <dgm:pt modelId="{5BFDF481-F4A2-4ED0-A705-6927FB71F10B}" type="pres">
      <dgm:prSet presAssocID="{E2861D72-FC31-4E02-9B24-FD3C93269D14}" presName="level2hierChild" presStyleCnt="0"/>
      <dgm:spPr/>
    </dgm:pt>
    <dgm:pt modelId="{BF61C7E6-D085-4FC1-923F-7E0A737E4372}" type="pres">
      <dgm:prSet presAssocID="{B1F8741C-86A4-4212-9F90-B3B473D11565}" presName="conn2-1" presStyleLbl="parChTrans1D2" presStyleIdx="0" presStyleCnt="2"/>
      <dgm:spPr/>
      <dgm:t>
        <a:bodyPr/>
        <a:lstStyle/>
        <a:p>
          <a:endParaRPr lang="zh-CN" altLang="en-US"/>
        </a:p>
      </dgm:t>
    </dgm:pt>
    <dgm:pt modelId="{9AF28CB5-AD9D-4FEB-BAE7-174424C58D90}" type="pres">
      <dgm:prSet presAssocID="{B1F8741C-86A4-4212-9F90-B3B473D11565}" presName="connTx" presStyleLbl="parChTrans1D2" presStyleIdx="0" presStyleCnt="2"/>
      <dgm:spPr/>
      <dgm:t>
        <a:bodyPr/>
        <a:lstStyle/>
        <a:p>
          <a:endParaRPr lang="zh-CN" altLang="en-US"/>
        </a:p>
      </dgm:t>
    </dgm:pt>
    <dgm:pt modelId="{F5F9F838-EC6D-416D-8AB4-363CBE84A354}" type="pres">
      <dgm:prSet presAssocID="{620AF26F-2C50-4560-AD53-DE81FC738A03}" presName="root2" presStyleCnt="0"/>
      <dgm:spPr/>
    </dgm:pt>
    <dgm:pt modelId="{9FDB8389-7EA4-4DD1-B9BA-65ED242185FC}" type="pres">
      <dgm:prSet presAssocID="{620AF26F-2C50-4560-AD53-DE81FC738A03}" presName="LevelTwoTextNode" presStyleLbl="node2" presStyleIdx="0" presStyleCnt="2" custScaleX="98128" custLinFactNeighborX="1204" custLinFactNeighborY="-41653">
        <dgm:presLayoutVars>
          <dgm:chPref val="3"/>
        </dgm:presLayoutVars>
      </dgm:prSet>
      <dgm:spPr/>
      <dgm:t>
        <a:bodyPr/>
        <a:lstStyle/>
        <a:p>
          <a:endParaRPr lang="zh-CN" altLang="en-US"/>
        </a:p>
      </dgm:t>
    </dgm:pt>
    <dgm:pt modelId="{E8C9E456-2B9B-42E8-B385-6C380159FFCD}" type="pres">
      <dgm:prSet presAssocID="{620AF26F-2C50-4560-AD53-DE81FC738A03}" presName="level3hierChild" presStyleCnt="0"/>
      <dgm:spPr/>
    </dgm:pt>
    <dgm:pt modelId="{851C23DD-A33A-4624-8155-166562E9B89F}" type="pres">
      <dgm:prSet presAssocID="{79B99DE0-A42B-4BCA-BED6-F77A370D0076}" presName="conn2-1" presStyleLbl="parChTrans1D3" presStyleIdx="0" presStyleCnt="2"/>
      <dgm:spPr/>
      <dgm:t>
        <a:bodyPr/>
        <a:lstStyle/>
        <a:p>
          <a:endParaRPr lang="zh-CN" altLang="en-US"/>
        </a:p>
      </dgm:t>
    </dgm:pt>
    <dgm:pt modelId="{C8C50736-36D4-4C67-B273-79DC6FB05CE9}" type="pres">
      <dgm:prSet presAssocID="{79B99DE0-A42B-4BCA-BED6-F77A370D0076}" presName="connTx" presStyleLbl="parChTrans1D3" presStyleIdx="0" presStyleCnt="2"/>
      <dgm:spPr/>
      <dgm:t>
        <a:bodyPr/>
        <a:lstStyle/>
        <a:p>
          <a:endParaRPr lang="zh-CN" altLang="en-US"/>
        </a:p>
      </dgm:t>
    </dgm:pt>
    <dgm:pt modelId="{E8491865-972D-4833-BD2E-F53C3DCF8048}" type="pres">
      <dgm:prSet presAssocID="{1A53D4DD-4AB8-498E-8984-9F0B65EEC35C}" presName="root2" presStyleCnt="0"/>
      <dgm:spPr/>
    </dgm:pt>
    <dgm:pt modelId="{6B3D2998-7034-4E15-BA28-591E4088CAB8}" type="pres">
      <dgm:prSet presAssocID="{1A53D4DD-4AB8-498E-8984-9F0B65EEC35C}" presName="LevelTwoTextNode" presStyleLbl="node3" presStyleIdx="0" presStyleCnt="2" custLinFactNeighborX="1441" custLinFactNeighborY="-41653">
        <dgm:presLayoutVars>
          <dgm:chPref val="3"/>
        </dgm:presLayoutVars>
      </dgm:prSet>
      <dgm:spPr/>
      <dgm:t>
        <a:bodyPr/>
        <a:lstStyle/>
        <a:p>
          <a:endParaRPr lang="zh-CN" altLang="en-US"/>
        </a:p>
      </dgm:t>
    </dgm:pt>
    <dgm:pt modelId="{B4CD63CA-F823-4C9F-842C-2D7AF3BF2810}" type="pres">
      <dgm:prSet presAssocID="{1A53D4DD-4AB8-498E-8984-9F0B65EEC35C}" presName="level3hierChild" presStyleCnt="0"/>
      <dgm:spPr/>
    </dgm:pt>
    <dgm:pt modelId="{6E0BB4FC-98AB-47AE-AF38-698A6C55EA0E}" type="pres">
      <dgm:prSet presAssocID="{258C2EDA-8E64-405D-ABFA-B13BB35F9175}" presName="conn2-1" presStyleLbl="parChTrans1D2" presStyleIdx="1" presStyleCnt="2"/>
      <dgm:spPr/>
      <dgm:t>
        <a:bodyPr/>
        <a:lstStyle/>
        <a:p>
          <a:endParaRPr lang="zh-CN" altLang="en-US"/>
        </a:p>
      </dgm:t>
    </dgm:pt>
    <dgm:pt modelId="{D4810CF9-3345-4420-8512-1C23057D5C5B}" type="pres">
      <dgm:prSet presAssocID="{258C2EDA-8E64-405D-ABFA-B13BB35F9175}" presName="connTx" presStyleLbl="parChTrans1D2" presStyleIdx="1" presStyleCnt="2"/>
      <dgm:spPr/>
      <dgm:t>
        <a:bodyPr/>
        <a:lstStyle/>
        <a:p>
          <a:endParaRPr lang="zh-CN" altLang="en-US"/>
        </a:p>
      </dgm:t>
    </dgm:pt>
    <dgm:pt modelId="{B3F6BC6F-29CB-4A7A-9F69-272589E854B3}" type="pres">
      <dgm:prSet presAssocID="{B05FA65F-4ADF-48FA-875D-1186593AC70C}" presName="root2" presStyleCnt="0"/>
      <dgm:spPr/>
    </dgm:pt>
    <dgm:pt modelId="{57D46409-1ACF-422A-9BF3-CB27E16AAE1D}" type="pres">
      <dgm:prSet presAssocID="{B05FA65F-4ADF-48FA-875D-1186593AC70C}" presName="LevelTwoTextNode" presStyleLbl="node2" presStyleIdx="1" presStyleCnt="2" custLinFactNeighborX="-1941" custLinFactNeighborY="32028">
        <dgm:presLayoutVars>
          <dgm:chPref val="3"/>
        </dgm:presLayoutVars>
      </dgm:prSet>
      <dgm:spPr/>
      <dgm:t>
        <a:bodyPr/>
        <a:lstStyle/>
        <a:p>
          <a:endParaRPr lang="zh-CN" altLang="en-US"/>
        </a:p>
      </dgm:t>
    </dgm:pt>
    <dgm:pt modelId="{50181AC7-D8AD-4F56-A0CA-2149FCF50ACA}" type="pres">
      <dgm:prSet presAssocID="{B05FA65F-4ADF-48FA-875D-1186593AC70C}" presName="level3hierChild" presStyleCnt="0"/>
      <dgm:spPr/>
    </dgm:pt>
    <dgm:pt modelId="{4F7CD67C-4E1F-40A8-8987-44B6CB7E8751}" type="pres">
      <dgm:prSet presAssocID="{17318579-2552-42B0-BE10-06DF1844011F}" presName="conn2-1" presStyleLbl="parChTrans1D3" presStyleIdx="1" presStyleCnt="2"/>
      <dgm:spPr/>
      <dgm:t>
        <a:bodyPr/>
        <a:lstStyle/>
        <a:p>
          <a:endParaRPr lang="zh-CN" altLang="en-US"/>
        </a:p>
      </dgm:t>
    </dgm:pt>
    <dgm:pt modelId="{3C1F6F8C-4FB6-4D97-8980-B21079D4DE79}" type="pres">
      <dgm:prSet presAssocID="{17318579-2552-42B0-BE10-06DF1844011F}" presName="connTx" presStyleLbl="parChTrans1D3" presStyleIdx="1" presStyleCnt="2"/>
      <dgm:spPr/>
      <dgm:t>
        <a:bodyPr/>
        <a:lstStyle/>
        <a:p>
          <a:endParaRPr lang="zh-CN" altLang="en-US"/>
        </a:p>
      </dgm:t>
    </dgm:pt>
    <dgm:pt modelId="{3B9663EC-578F-4FF0-8451-4C752D4479D0}" type="pres">
      <dgm:prSet presAssocID="{011EB9B6-156E-4C16-AD0E-1A3B072154AC}" presName="root2" presStyleCnt="0"/>
      <dgm:spPr/>
    </dgm:pt>
    <dgm:pt modelId="{BA2204AD-935A-4C81-9F79-78DE6ADF90E0}" type="pres">
      <dgm:prSet presAssocID="{011EB9B6-156E-4C16-AD0E-1A3B072154AC}" presName="LevelTwoTextNode" presStyleLbl="node3" presStyleIdx="1" presStyleCnt="2" custLinFactNeighborX="-431" custLinFactNeighborY="32028">
        <dgm:presLayoutVars>
          <dgm:chPref val="3"/>
        </dgm:presLayoutVars>
      </dgm:prSet>
      <dgm:spPr/>
      <dgm:t>
        <a:bodyPr/>
        <a:lstStyle/>
        <a:p>
          <a:endParaRPr lang="zh-CN" altLang="en-US"/>
        </a:p>
      </dgm:t>
    </dgm:pt>
    <dgm:pt modelId="{62C8CAB5-32A9-447B-9641-97612FB11BE7}" type="pres">
      <dgm:prSet presAssocID="{011EB9B6-156E-4C16-AD0E-1A3B072154AC}" presName="level3hierChild" presStyleCnt="0"/>
      <dgm:spPr/>
    </dgm:pt>
  </dgm:ptLst>
  <dgm:cxnLst>
    <dgm:cxn modelId="{EDA0F89B-CA07-4F45-B920-00619E5BFD5A}" srcId="{E2861D72-FC31-4E02-9B24-FD3C93269D14}" destId="{B05FA65F-4ADF-48FA-875D-1186593AC70C}" srcOrd="1" destOrd="0" parTransId="{258C2EDA-8E64-405D-ABFA-B13BB35F9175}" sibTransId="{9FE29F0B-F070-4977-BEC9-CC362D1AE3B0}"/>
    <dgm:cxn modelId="{15B30902-E67C-4B18-BB69-F362CB9192CB}" type="presOf" srcId="{B1F8741C-86A4-4212-9F90-B3B473D11565}" destId="{9AF28CB5-AD9D-4FEB-BAE7-174424C58D90}" srcOrd="1" destOrd="0" presId="urn:microsoft.com/office/officeart/2005/8/layout/hierarchy2"/>
    <dgm:cxn modelId="{D5109755-1D58-4B8A-992A-0070C964BFE3}" type="presOf" srcId="{011EB9B6-156E-4C16-AD0E-1A3B072154AC}" destId="{BA2204AD-935A-4C81-9F79-78DE6ADF90E0}" srcOrd="0" destOrd="0" presId="urn:microsoft.com/office/officeart/2005/8/layout/hierarchy2"/>
    <dgm:cxn modelId="{86F436BE-854D-4797-9C01-85B86C938573}" type="presOf" srcId="{79B99DE0-A42B-4BCA-BED6-F77A370D0076}" destId="{C8C50736-36D4-4C67-B273-79DC6FB05CE9}" srcOrd="1" destOrd="0" presId="urn:microsoft.com/office/officeart/2005/8/layout/hierarchy2"/>
    <dgm:cxn modelId="{AF6DFC6E-936D-4138-AB11-1EC3F6616CD3}" type="presOf" srcId="{620AF26F-2C50-4560-AD53-DE81FC738A03}" destId="{9FDB8389-7EA4-4DD1-B9BA-65ED242185FC}" srcOrd="0" destOrd="0" presId="urn:microsoft.com/office/officeart/2005/8/layout/hierarchy2"/>
    <dgm:cxn modelId="{668D669B-BE91-471D-A2D2-79A251AA2212}" srcId="{914FBD6C-248B-4004-A475-B19B86BF6CA0}" destId="{E2861D72-FC31-4E02-9B24-FD3C93269D14}" srcOrd="0" destOrd="0" parTransId="{4CEEDD5B-6B42-47E9-9B0C-68512FC8C5F2}" sibTransId="{5FE8E2E6-1470-43B4-9678-50A3B1522019}"/>
    <dgm:cxn modelId="{F15E2222-3C0E-4EA7-B88F-5674C4405312}" type="presOf" srcId="{914FBD6C-248B-4004-A475-B19B86BF6CA0}" destId="{8FFD661F-256C-4136-ABA9-13FD5BB79850}" srcOrd="0" destOrd="0" presId="urn:microsoft.com/office/officeart/2005/8/layout/hierarchy2"/>
    <dgm:cxn modelId="{07362101-26CA-4A64-A530-D9EB4CFCE2E9}" type="presOf" srcId="{1A53D4DD-4AB8-498E-8984-9F0B65EEC35C}" destId="{6B3D2998-7034-4E15-BA28-591E4088CAB8}" srcOrd="0" destOrd="0" presId="urn:microsoft.com/office/officeart/2005/8/layout/hierarchy2"/>
    <dgm:cxn modelId="{2C0361B4-86DE-4235-A203-26F742BBAC5E}" type="presOf" srcId="{B1F8741C-86A4-4212-9F90-B3B473D11565}" destId="{BF61C7E6-D085-4FC1-923F-7E0A737E4372}" srcOrd="0" destOrd="0" presId="urn:microsoft.com/office/officeart/2005/8/layout/hierarchy2"/>
    <dgm:cxn modelId="{A6B0A8E5-537A-4968-9ABD-25280F2F0828}" srcId="{E2861D72-FC31-4E02-9B24-FD3C93269D14}" destId="{620AF26F-2C50-4560-AD53-DE81FC738A03}" srcOrd="0" destOrd="0" parTransId="{B1F8741C-86A4-4212-9F90-B3B473D11565}" sibTransId="{EBF5950C-0FAA-4B22-96F3-0BD6CF061E54}"/>
    <dgm:cxn modelId="{67727C05-31CF-49F9-A5F7-F5037081CF21}" srcId="{620AF26F-2C50-4560-AD53-DE81FC738A03}" destId="{1A53D4DD-4AB8-498E-8984-9F0B65EEC35C}" srcOrd="0" destOrd="0" parTransId="{79B99DE0-A42B-4BCA-BED6-F77A370D0076}" sibTransId="{0DB37423-7933-4516-B257-448ECC19D3C9}"/>
    <dgm:cxn modelId="{77C3D09F-85DF-43FB-A29C-B38B1047D17E}" type="presOf" srcId="{B05FA65F-4ADF-48FA-875D-1186593AC70C}" destId="{57D46409-1ACF-422A-9BF3-CB27E16AAE1D}" srcOrd="0" destOrd="0" presId="urn:microsoft.com/office/officeart/2005/8/layout/hierarchy2"/>
    <dgm:cxn modelId="{B3A5B2CB-F312-4847-A9BD-9B8AB6BCDBB8}" type="presOf" srcId="{79B99DE0-A42B-4BCA-BED6-F77A370D0076}" destId="{851C23DD-A33A-4624-8155-166562E9B89F}" srcOrd="0" destOrd="0" presId="urn:microsoft.com/office/officeart/2005/8/layout/hierarchy2"/>
    <dgm:cxn modelId="{E3463AAE-D82F-4C03-AC83-C0556A1DCA5F}" type="presOf" srcId="{258C2EDA-8E64-405D-ABFA-B13BB35F9175}" destId="{D4810CF9-3345-4420-8512-1C23057D5C5B}" srcOrd="1" destOrd="0" presId="urn:microsoft.com/office/officeart/2005/8/layout/hierarchy2"/>
    <dgm:cxn modelId="{DF7DA473-E54A-4F1E-9745-7DF258F57ED1}" srcId="{B05FA65F-4ADF-48FA-875D-1186593AC70C}" destId="{011EB9B6-156E-4C16-AD0E-1A3B072154AC}" srcOrd="0" destOrd="0" parTransId="{17318579-2552-42B0-BE10-06DF1844011F}" sibTransId="{C95733E5-35CC-4236-A32D-E4D79DD1DC3E}"/>
    <dgm:cxn modelId="{0A023862-FF25-45A8-B6EB-CCC363F7B4C4}" type="presOf" srcId="{17318579-2552-42B0-BE10-06DF1844011F}" destId="{4F7CD67C-4E1F-40A8-8987-44B6CB7E8751}" srcOrd="0" destOrd="0" presId="urn:microsoft.com/office/officeart/2005/8/layout/hierarchy2"/>
    <dgm:cxn modelId="{FE8A9FDB-342B-46C1-9035-AAA6BE79FB30}" type="presOf" srcId="{E2861D72-FC31-4E02-9B24-FD3C93269D14}" destId="{4F89E32E-269B-47CF-BB99-8E1A5B80BFAE}" srcOrd="0" destOrd="0" presId="urn:microsoft.com/office/officeart/2005/8/layout/hierarchy2"/>
    <dgm:cxn modelId="{187477E3-F15B-4BF7-8F23-9A0284C9031C}" type="presOf" srcId="{17318579-2552-42B0-BE10-06DF1844011F}" destId="{3C1F6F8C-4FB6-4D97-8980-B21079D4DE79}" srcOrd="1" destOrd="0" presId="urn:microsoft.com/office/officeart/2005/8/layout/hierarchy2"/>
    <dgm:cxn modelId="{770FB0F4-9562-4E3C-9094-80001EFC95D1}" type="presOf" srcId="{258C2EDA-8E64-405D-ABFA-B13BB35F9175}" destId="{6E0BB4FC-98AB-47AE-AF38-698A6C55EA0E}" srcOrd="0" destOrd="0" presId="urn:microsoft.com/office/officeart/2005/8/layout/hierarchy2"/>
    <dgm:cxn modelId="{792413AA-B707-4AB8-B0CD-D79FA83BEDAD}" type="presParOf" srcId="{8FFD661F-256C-4136-ABA9-13FD5BB79850}" destId="{A92B37B3-5C50-43C5-9FE4-ABC1139371AE}" srcOrd="0" destOrd="0" presId="urn:microsoft.com/office/officeart/2005/8/layout/hierarchy2"/>
    <dgm:cxn modelId="{FDF9E5E0-2250-44B8-839A-374D5DBB9E4E}" type="presParOf" srcId="{A92B37B3-5C50-43C5-9FE4-ABC1139371AE}" destId="{4F89E32E-269B-47CF-BB99-8E1A5B80BFAE}" srcOrd="0" destOrd="0" presId="urn:microsoft.com/office/officeart/2005/8/layout/hierarchy2"/>
    <dgm:cxn modelId="{FACD4B75-9DED-4D0E-8550-A2E9C005F5E6}" type="presParOf" srcId="{A92B37B3-5C50-43C5-9FE4-ABC1139371AE}" destId="{5BFDF481-F4A2-4ED0-A705-6927FB71F10B}" srcOrd="1" destOrd="0" presId="urn:microsoft.com/office/officeart/2005/8/layout/hierarchy2"/>
    <dgm:cxn modelId="{C3C80D5A-6A2D-4893-8C0F-AF4D513B0F7B}" type="presParOf" srcId="{5BFDF481-F4A2-4ED0-A705-6927FB71F10B}" destId="{BF61C7E6-D085-4FC1-923F-7E0A737E4372}" srcOrd="0" destOrd="0" presId="urn:microsoft.com/office/officeart/2005/8/layout/hierarchy2"/>
    <dgm:cxn modelId="{F559364D-195F-43D9-AE93-EDB242ED653F}" type="presParOf" srcId="{BF61C7E6-D085-4FC1-923F-7E0A737E4372}" destId="{9AF28CB5-AD9D-4FEB-BAE7-174424C58D90}" srcOrd="0" destOrd="0" presId="urn:microsoft.com/office/officeart/2005/8/layout/hierarchy2"/>
    <dgm:cxn modelId="{4D81D252-AE0D-40CC-9F9D-B47E843AE71B}" type="presParOf" srcId="{5BFDF481-F4A2-4ED0-A705-6927FB71F10B}" destId="{F5F9F838-EC6D-416D-8AB4-363CBE84A354}" srcOrd="1" destOrd="0" presId="urn:microsoft.com/office/officeart/2005/8/layout/hierarchy2"/>
    <dgm:cxn modelId="{D9399567-A948-45B2-A46D-9CD9E1C873B1}" type="presParOf" srcId="{F5F9F838-EC6D-416D-8AB4-363CBE84A354}" destId="{9FDB8389-7EA4-4DD1-B9BA-65ED242185FC}" srcOrd="0" destOrd="0" presId="urn:microsoft.com/office/officeart/2005/8/layout/hierarchy2"/>
    <dgm:cxn modelId="{B05A9CA2-9E02-4274-A434-F6717DDBA42F}" type="presParOf" srcId="{F5F9F838-EC6D-416D-8AB4-363CBE84A354}" destId="{E8C9E456-2B9B-42E8-B385-6C380159FFCD}" srcOrd="1" destOrd="0" presId="urn:microsoft.com/office/officeart/2005/8/layout/hierarchy2"/>
    <dgm:cxn modelId="{5960070D-E53D-4909-9789-66156AFFE453}" type="presParOf" srcId="{E8C9E456-2B9B-42E8-B385-6C380159FFCD}" destId="{851C23DD-A33A-4624-8155-166562E9B89F}" srcOrd="0" destOrd="0" presId="urn:microsoft.com/office/officeart/2005/8/layout/hierarchy2"/>
    <dgm:cxn modelId="{8F33ABD5-19A6-47B1-8285-1A367E38EC42}" type="presParOf" srcId="{851C23DD-A33A-4624-8155-166562E9B89F}" destId="{C8C50736-36D4-4C67-B273-79DC6FB05CE9}" srcOrd="0" destOrd="0" presId="urn:microsoft.com/office/officeart/2005/8/layout/hierarchy2"/>
    <dgm:cxn modelId="{223DC96B-F929-4F9E-9298-C71753F45E06}" type="presParOf" srcId="{E8C9E456-2B9B-42E8-B385-6C380159FFCD}" destId="{E8491865-972D-4833-BD2E-F53C3DCF8048}" srcOrd="1" destOrd="0" presId="urn:microsoft.com/office/officeart/2005/8/layout/hierarchy2"/>
    <dgm:cxn modelId="{FDDF554F-29C8-41D5-8AB7-F66132F94983}" type="presParOf" srcId="{E8491865-972D-4833-BD2E-F53C3DCF8048}" destId="{6B3D2998-7034-4E15-BA28-591E4088CAB8}" srcOrd="0" destOrd="0" presId="urn:microsoft.com/office/officeart/2005/8/layout/hierarchy2"/>
    <dgm:cxn modelId="{47A8FF59-CB34-427B-8AD5-AC6182EBAE10}" type="presParOf" srcId="{E8491865-972D-4833-BD2E-F53C3DCF8048}" destId="{B4CD63CA-F823-4C9F-842C-2D7AF3BF2810}" srcOrd="1" destOrd="0" presId="urn:microsoft.com/office/officeart/2005/8/layout/hierarchy2"/>
    <dgm:cxn modelId="{553A036A-1C9B-4088-9F38-B840268D2467}" type="presParOf" srcId="{5BFDF481-F4A2-4ED0-A705-6927FB71F10B}" destId="{6E0BB4FC-98AB-47AE-AF38-698A6C55EA0E}" srcOrd="2" destOrd="0" presId="urn:microsoft.com/office/officeart/2005/8/layout/hierarchy2"/>
    <dgm:cxn modelId="{4F4EF007-4B5A-4FB8-B3CB-EBD7A57902CC}" type="presParOf" srcId="{6E0BB4FC-98AB-47AE-AF38-698A6C55EA0E}" destId="{D4810CF9-3345-4420-8512-1C23057D5C5B}" srcOrd="0" destOrd="0" presId="urn:microsoft.com/office/officeart/2005/8/layout/hierarchy2"/>
    <dgm:cxn modelId="{DD11B5EE-B21A-42DE-B1AE-9236FAA720F3}" type="presParOf" srcId="{5BFDF481-F4A2-4ED0-A705-6927FB71F10B}" destId="{B3F6BC6F-29CB-4A7A-9F69-272589E854B3}" srcOrd="3" destOrd="0" presId="urn:microsoft.com/office/officeart/2005/8/layout/hierarchy2"/>
    <dgm:cxn modelId="{F1F3FDC5-112C-4234-B0E3-1980595EB629}" type="presParOf" srcId="{B3F6BC6F-29CB-4A7A-9F69-272589E854B3}" destId="{57D46409-1ACF-422A-9BF3-CB27E16AAE1D}" srcOrd="0" destOrd="0" presId="urn:microsoft.com/office/officeart/2005/8/layout/hierarchy2"/>
    <dgm:cxn modelId="{DFD8E760-2A7F-48C9-BEC8-55FC14B621AD}" type="presParOf" srcId="{B3F6BC6F-29CB-4A7A-9F69-272589E854B3}" destId="{50181AC7-D8AD-4F56-A0CA-2149FCF50ACA}" srcOrd="1" destOrd="0" presId="urn:microsoft.com/office/officeart/2005/8/layout/hierarchy2"/>
    <dgm:cxn modelId="{E01500F9-55F9-4A8E-9058-819051E50248}" type="presParOf" srcId="{50181AC7-D8AD-4F56-A0CA-2149FCF50ACA}" destId="{4F7CD67C-4E1F-40A8-8987-44B6CB7E8751}" srcOrd="0" destOrd="0" presId="urn:microsoft.com/office/officeart/2005/8/layout/hierarchy2"/>
    <dgm:cxn modelId="{18AA3291-BB8C-4431-9A80-D61288932DC7}" type="presParOf" srcId="{4F7CD67C-4E1F-40A8-8987-44B6CB7E8751}" destId="{3C1F6F8C-4FB6-4D97-8980-B21079D4DE79}" srcOrd="0" destOrd="0" presId="urn:microsoft.com/office/officeart/2005/8/layout/hierarchy2"/>
    <dgm:cxn modelId="{B11F2281-4CE3-4128-B11D-F4AE27FCDCF0}" type="presParOf" srcId="{50181AC7-D8AD-4F56-A0CA-2149FCF50ACA}" destId="{3B9663EC-578F-4FF0-8451-4C752D4479D0}" srcOrd="1" destOrd="0" presId="urn:microsoft.com/office/officeart/2005/8/layout/hierarchy2"/>
    <dgm:cxn modelId="{55ADE052-BC88-4FC5-A39B-6ADF4FF7B07C}" type="presParOf" srcId="{3B9663EC-578F-4FF0-8451-4C752D4479D0}" destId="{BA2204AD-935A-4C81-9F79-78DE6ADF90E0}" srcOrd="0" destOrd="0" presId="urn:microsoft.com/office/officeart/2005/8/layout/hierarchy2"/>
    <dgm:cxn modelId="{EF833933-6441-4E7F-8904-1A46E471528B}" type="presParOf" srcId="{3B9663EC-578F-4FF0-8451-4C752D4479D0}" destId="{62C8CAB5-32A9-447B-9641-97612FB11BE7}"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89E32E-269B-47CF-BB99-8E1A5B80BFAE}">
      <dsp:nvSpPr>
        <dsp:cNvPr id="0" name=""/>
        <dsp:cNvSpPr/>
      </dsp:nvSpPr>
      <dsp:spPr>
        <a:xfrm>
          <a:off x="7027" y="1495259"/>
          <a:ext cx="2289837" cy="114491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CN" sz="2000" kern="1200" dirty="0" err="1" smtClean="0">
              <a:latin typeface="Arial" pitchFamily="34" charset="0"/>
              <a:cs typeface="Arial" pitchFamily="34" charset="0"/>
            </a:rPr>
            <a:t>Thieme</a:t>
          </a:r>
          <a:r>
            <a:rPr lang="zh-CN" altLang="en-US" sz="2000" kern="1200" dirty="0" smtClean="0">
              <a:latin typeface="Arial" pitchFamily="34" charset="0"/>
              <a:cs typeface="Arial" pitchFamily="34" charset="0"/>
            </a:rPr>
            <a:t>电子期刊</a:t>
          </a:r>
          <a:endParaRPr lang="zh-CN" altLang="en-US" sz="2000" kern="1200" dirty="0">
            <a:latin typeface="Arial" pitchFamily="34" charset="0"/>
            <a:cs typeface="Arial" pitchFamily="34" charset="0"/>
          </a:endParaRPr>
        </a:p>
      </dsp:txBody>
      <dsp:txXfrm>
        <a:off x="7027" y="1495259"/>
        <a:ext cx="2289837" cy="1144918"/>
      </dsp:txXfrm>
    </dsp:sp>
    <dsp:sp modelId="{BF61C7E6-D085-4FC1-923F-7E0A737E4372}">
      <dsp:nvSpPr>
        <dsp:cNvPr id="0" name=""/>
        <dsp:cNvSpPr/>
      </dsp:nvSpPr>
      <dsp:spPr>
        <a:xfrm rot="18583838">
          <a:off x="2030557" y="1475191"/>
          <a:ext cx="1476119" cy="49833"/>
        </a:xfrm>
        <a:custGeom>
          <a:avLst/>
          <a:gdLst/>
          <a:ahLst/>
          <a:cxnLst/>
          <a:rect l="0" t="0" r="0" b="0"/>
          <a:pathLst>
            <a:path>
              <a:moveTo>
                <a:pt x="0" y="24916"/>
              </a:moveTo>
              <a:lnTo>
                <a:pt x="1476119" y="249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8583838">
        <a:off x="2731713" y="1463205"/>
        <a:ext cx="73805" cy="73805"/>
      </dsp:txXfrm>
    </dsp:sp>
    <dsp:sp modelId="{9FDB8389-7EA4-4DD1-B9BA-65ED242185FC}">
      <dsp:nvSpPr>
        <dsp:cNvPr id="0" name=""/>
        <dsp:cNvSpPr/>
      </dsp:nvSpPr>
      <dsp:spPr>
        <a:xfrm>
          <a:off x="3240369" y="360038"/>
          <a:ext cx="2246971" cy="114491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latin typeface="Arial" pitchFamily="34" charset="0"/>
              <a:cs typeface="Arial" pitchFamily="34" charset="0"/>
            </a:rPr>
            <a:t>Thieme</a:t>
          </a:r>
          <a:r>
            <a:rPr lang="en-US" sz="2000" kern="1200" dirty="0" smtClean="0">
              <a:latin typeface="Arial" pitchFamily="34" charset="0"/>
              <a:cs typeface="Arial" pitchFamily="34" charset="0"/>
            </a:rPr>
            <a:t> </a:t>
          </a:r>
          <a:r>
            <a:rPr lang="zh-CN" altLang="en-US" sz="2000" kern="1200" dirty="0" smtClean="0">
              <a:latin typeface="Arial" pitchFamily="34" charset="0"/>
              <a:cs typeface="Arial" pitchFamily="34" charset="0"/>
            </a:rPr>
            <a:t>医学电子期刊</a:t>
          </a:r>
          <a:endParaRPr lang="zh-CN" altLang="en-US" sz="2000" kern="1200" dirty="0">
            <a:latin typeface="Arial" pitchFamily="34" charset="0"/>
            <a:cs typeface="Arial" pitchFamily="34" charset="0"/>
          </a:endParaRPr>
        </a:p>
      </dsp:txBody>
      <dsp:txXfrm>
        <a:off x="3240369" y="360038"/>
        <a:ext cx="2246971" cy="1144918"/>
      </dsp:txXfrm>
    </dsp:sp>
    <dsp:sp modelId="{851C23DD-A33A-4624-8155-166562E9B89F}">
      <dsp:nvSpPr>
        <dsp:cNvPr id="0" name=""/>
        <dsp:cNvSpPr/>
      </dsp:nvSpPr>
      <dsp:spPr>
        <a:xfrm>
          <a:off x="5487340" y="907580"/>
          <a:ext cx="921361" cy="49833"/>
        </a:xfrm>
        <a:custGeom>
          <a:avLst/>
          <a:gdLst/>
          <a:ahLst/>
          <a:cxnLst/>
          <a:rect l="0" t="0" r="0" b="0"/>
          <a:pathLst>
            <a:path>
              <a:moveTo>
                <a:pt x="0" y="24916"/>
              </a:moveTo>
              <a:lnTo>
                <a:pt x="921361" y="249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924987" y="909463"/>
        <a:ext cx="46068" cy="46068"/>
      </dsp:txXfrm>
    </dsp:sp>
    <dsp:sp modelId="{6B3D2998-7034-4E15-BA28-591E4088CAB8}">
      <dsp:nvSpPr>
        <dsp:cNvPr id="0" name=""/>
        <dsp:cNvSpPr/>
      </dsp:nvSpPr>
      <dsp:spPr>
        <a:xfrm>
          <a:off x="6408702" y="360038"/>
          <a:ext cx="2289837" cy="114491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Arial" pitchFamily="34" charset="0"/>
              <a:cs typeface="Arial" pitchFamily="34" charset="0"/>
            </a:rPr>
            <a:t>共</a:t>
          </a:r>
          <a:r>
            <a:rPr lang="en-US" altLang="zh-CN" sz="2000" kern="1200" dirty="0" smtClean="0">
              <a:latin typeface="Arial" pitchFamily="34" charset="0"/>
              <a:cs typeface="Arial" pitchFamily="34" charset="0"/>
            </a:rPr>
            <a:t>33</a:t>
          </a:r>
          <a:r>
            <a:rPr lang="zh-CN" altLang="en-US" sz="2000" kern="1200" dirty="0" smtClean="0">
              <a:latin typeface="Arial" pitchFamily="34" charset="0"/>
              <a:cs typeface="Arial" pitchFamily="34" charset="0"/>
            </a:rPr>
            <a:t>种医学期刊（其中包括</a:t>
          </a:r>
          <a:r>
            <a:rPr lang="en-US" altLang="zh-CN" sz="2000" kern="1200" dirty="0" smtClean="0">
              <a:latin typeface="Arial" pitchFamily="34" charset="0"/>
              <a:cs typeface="Arial" pitchFamily="34" charset="0"/>
            </a:rPr>
            <a:t>10</a:t>
          </a:r>
          <a:r>
            <a:rPr lang="zh-CN" altLang="en-US" sz="2000" kern="1200" dirty="0" smtClean="0">
              <a:latin typeface="Arial" pitchFamily="34" charset="0"/>
              <a:cs typeface="Arial" pitchFamily="34" charset="0"/>
            </a:rPr>
            <a:t>种专题研讨会期刊）</a:t>
          </a:r>
          <a:endParaRPr lang="zh-CN" altLang="en-US" sz="2000" kern="1200" dirty="0">
            <a:latin typeface="Arial" pitchFamily="34" charset="0"/>
            <a:cs typeface="Arial" pitchFamily="34" charset="0"/>
          </a:endParaRPr>
        </a:p>
      </dsp:txBody>
      <dsp:txXfrm>
        <a:off x="6408702" y="360038"/>
        <a:ext cx="2289837" cy="1144918"/>
      </dsp:txXfrm>
    </dsp:sp>
    <dsp:sp modelId="{6E0BB4FC-98AB-47AE-AF38-698A6C55EA0E}">
      <dsp:nvSpPr>
        <dsp:cNvPr id="0" name=""/>
        <dsp:cNvSpPr/>
      </dsp:nvSpPr>
      <dsp:spPr>
        <a:xfrm rot="2977700">
          <a:off x="2059897" y="2555313"/>
          <a:ext cx="1345423" cy="49833"/>
        </a:xfrm>
        <a:custGeom>
          <a:avLst/>
          <a:gdLst/>
          <a:ahLst/>
          <a:cxnLst/>
          <a:rect l="0" t="0" r="0" b="0"/>
          <a:pathLst>
            <a:path>
              <a:moveTo>
                <a:pt x="0" y="24916"/>
              </a:moveTo>
              <a:lnTo>
                <a:pt x="1345423" y="249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2977700">
        <a:off x="2698973" y="2546594"/>
        <a:ext cx="67271" cy="67271"/>
      </dsp:txXfrm>
    </dsp:sp>
    <dsp:sp modelId="{57D46409-1ACF-422A-9BF3-CB27E16AAE1D}">
      <dsp:nvSpPr>
        <dsp:cNvPr id="0" name=""/>
        <dsp:cNvSpPr/>
      </dsp:nvSpPr>
      <dsp:spPr>
        <a:xfrm>
          <a:off x="3168353" y="2520282"/>
          <a:ext cx="2289837" cy="114491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latin typeface="Arial" pitchFamily="34" charset="0"/>
              <a:cs typeface="Arial" pitchFamily="34" charset="0"/>
            </a:rPr>
            <a:t>Thieme</a:t>
          </a:r>
          <a:r>
            <a:rPr lang="en-US" sz="2000" kern="1200" dirty="0" smtClean="0">
              <a:latin typeface="Arial" pitchFamily="34" charset="0"/>
              <a:cs typeface="Arial" pitchFamily="34" charset="0"/>
            </a:rPr>
            <a:t> </a:t>
          </a:r>
          <a:r>
            <a:rPr lang="zh-CN" altLang="en-US" sz="2000" kern="1200" dirty="0" smtClean="0">
              <a:latin typeface="Arial" pitchFamily="34" charset="0"/>
              <a:cs typeface="Arial" pitchFamily="34" charset="0"/>
            </a:rPr>
            <a:t>化学与药学电子期刊</a:t>
          </a:r>
          <a:endParaRPr lang="zh-CN" altLang="en-US" sz="2000" kern="1200" dirty="0">
            <a:latin typeface="Arial" pitchFamily="34" charset="0"/>
            <a:cs typeface="Arial" pitchFamily="34" charset="0"/>
          </a:endParaRPr>
        </a:p>
      </dsp:txBody>
      <dsp:txXfrm>
        <a:off x="3168353" y="2520282"/>
        <a:ext cx="2289837" cy="1144918"/>
      </dsp:txXfrm>
    </dsp:sp>
    <dsp:sp modelId="{4F7CD67C-4E1F-40A8-8987-44B6CB7E8751}">
      <dsp:nvSpPr>
        <dsp:cNvPr id="0" name=""/>
        <dsp:cNvSpPr/>
      </dsp:nvSpPr>
      <dsp:spPr>
        <a:xfrm>
          <a:off x="5458190" y="3067824"/>
          <a:ext cx="950511" cy="49833"/>
        </a:xfrm>
        <a:custGeom>
          <a:avLst/>
          <a:gdLst/>
          <a:ahLst/>
          <a:cxnLst/>
          <a:rect l="0" t="0" r="0" b="0"/>
          <a:pathLst>
            <a:path>
              <a:moveTo>
                <a:pt x="0" y="24916"/>
              </a:moveTo>
              <a:lnTo>
                <a:pt x="950511" y="249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909683" y="3068978"/>
        <a:ext cx="47525" cy="47525"/>
      </dsp:txXfrm>
    </dsp:sp>
    <dsp:sp modelId="{BA2204AD-935A-4C81-9F79-78DE6ADF90E0}">
      <dsp:nvSpPr>
        <dsp:cNvPr id="0" name=""/>
        <dsp:cNvSpPr/>
      </dsp:nvSpPr>
      <dsp:spPr>
        <a:xfrm>
          <a:off x="6408702" y="2520282"/>
          <a:ext cx="2289837" cy="114491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Arial" pitchFamily="34" charset="0"/>
              <a:cs typeface="Arial" pitchFamily="34" charset="0"/>
            </a:rPr>
            <a:t>共</a:t>
          </a:r>
          <a:r>
            <a:rPr lang="en-US" sz="2000" kern="1200" dirty="0" smtClean="0">
              <a:latin typeface="Arial" pitchFamily="34" charset="0"/>
              <a:cs typeface="Arial" pitchFamily="34" charset="0"/>
            </a:rPr>
            <a:t>5</a:t>
          </a:r>
          <a:r>
            <a:rPr lang="zh-CN" altLang="en-US" sz="2000" kern="1200" dirty="0" smtClean="0">
              <a:latin typeface="Arial" pitchFamily="34" charset="0"/>
              <a:cs typeface="Arial" pitchFamily="34" charset="0"/>
            </a:rPr>
            <a:t>种电子期刊</a:t>
          </a:r>
          <a:endParaRPr lang="zh-CN" altLang="en-US" sz="2000" kern="1200" dirty="0">
            <a:latin typeface="Arial" pitchFamily="34" charset="0"/>
            <a:cs typeface="Arial" pitchFamily="34" charset="0"/>
          </a:endParaRPr>
        </a:p>
      </dsp:txBody>
      <dsp:txXfrm>
        <a:off x="6408702" y="2520282"/>
        <a:ext cx="2289837" cy="11449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DBDA81-07D2-4CBA-AF7B-682AB2A2B9D0}" type="datetimeFigureOut">
              <a:rPr lang="zh-CN" altLang="en-US" smtClean="0"/>
              <a:pPr/>
              <a:t>2014/9/23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2FDA5A-8703-47AA-827B-B1F8755CB12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A2FDA5A-8703-47AA-827B-B1F8755CB123}" type="slidenum">
              <a:rPr lang="zh-CN" altLang="en-US" smtClean="0"/>
              <a:pPr/>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76B1D68-5A21-4BE3-9F2B-B7A169F58C97}" type="datetimeFigureOut">
              <a:rPr lang="zh-CN" altLang="en-US" smtClean="0"/>
              <a:pPr/>
              <a:t>2014/9/23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84408A2-02AF-48CE-BAB9-93344682C70A}"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76B1D68-5A21-4BE3-9F2B-B7A169F58C97}" type="datetimeFigureOut">
              <a:rPr lang="zh-CN" altLang="en-US" smtClean="0"/>
              <a:pPr/>
              <a:t>2014/9/23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84408A2-02AF-48CE-BAB9-93344682C70A}"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76B1D68-5A21-4BE3-9F2B-B7A169F58C97}" type="datetimeFigureOut">
              <a:rPr lang="zh-CN" altLang="en-US" smtClean="0"/>
              <a:pPr/>
              <a:t>2014/9/23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84408A2-02AF-48CE-BAB9-93344682C70A}"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76B1D68-5A21-4BE3-9F2B-B7A169F58C97}" type="datetimeFigureOut">
              <a:rPr lang="zh-CN" altLang="en-US" smtClean="0"/>
              <a:pPr/>
              <a:t>2014/9/23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84408A2-02AF-48CE-BAB9-93344682C70A}"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76B1D68-5A21-4BE3-9F2B-B7A169F58C97}" type="datetimeFigureOut">
              <a:rPr lang="zh-CN" altLang="en-US" smtClean="0"/>
              <a:pPr/>
              <a:t>2014/9/23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84408A2-02AF-48CE-BAB9-93344682C70A}"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76B1D68-5A21-4BE3-9F2B-B7A169F58C97}" type="datetimeFigureOut">
              <a:rPr lang="zh-CN" altLang="en-US" smtClean="0"/>
              <a:pPr/>
              <a:t>2014/9/23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84408A2-02AF-48CE-BAB9-93344682C70A}"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76B1D68-5A21-4BE3-9F2B-B7A169F58C97}" type="datetimeFigureOut">
              <a:rPr lang="zh-CN" altLang="en-US" smtClean="0"/>
              <a:pPr/>
              <a:t>2014/9/23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84408A2-02AF-48CE-BAB9-93344682C70A}"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76B1D68-5A21-4BE3-9F2B-B7A169F58C97}" type="datetimeFigureOut">
              <a:rPr lang="zh-CN" altLang="en-US" smtClean="0"/>
              <a:pPr/>
              <a:t>2014/9/23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84408A2-02AF-48CE-BAB9-93344682C70A}"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76B1D68-5A21-4BE3-9F2B-B7A169F58C97}" type="datetimeFigureOut">
              <a:rPr lang="zh-CN" altLang="en-US" smtClean="0"/>
              <a:pPr/>
              <a:t>2014/9/23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84408A2-02AF-48CE-BAB9-93344682C70A}"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76B1D68-5A21-4BE3-9F2B-B7A169F58C97}" type="datetimeFigureOut">
              <a:rPr lang="zh-CN" altLang="en-US" smtClean="0"/>
              <a:pPr/>
              <a:t>2014/9/23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84408A2-02AF-48CE-BAB9-93344682C70A}"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76B1D68-5A21-4BE3-9F2B-B7A169F58C97}" type="datetimeFigureOut">
              <a:rPr lang="zh-CN" altLang="en-US" smtClean="0"/>
              <a:pPr/>
              <a:t>2014/9/23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84408A2-02AF-48CE-BAB9-93344682C70A}"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67544" y="1772816"/>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B1D68-5A21-4BE3-9F2B-B7A169F58C97}" type="datetimeFigureOut">
              <a:rPr lang="zh-CN" altLang="en-US" smtClean="0"/>
              <a:pPr/>
              <a:t>2014/9/23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408A2-02AF-48CE-BAB9-93344682C70A}" type="slidenum">
              <a:rPr lang="zh-CN" altLang="en-US" smtClean="0"/>
              <a:pPr/>
              <a:t>‹#›</a:t>
            </a:fld>
            <a:endParaRPr lang="zh-CN" altLang="en-US"/>
          </a:p>
        </p:txBody>
      </p:sp>
      <p:pic>
        <p:nvPicPr>
          <p:cNvPr id="7" name="图片 6" descr="PPT 标头.png"/>
          <p:cNvPicPr>
            <a:picLocks noChangeAspect="1"/>
          </p:cNvPicPr>
          <p:nvPr userDrawn="1"/>
        </p:nvPicPr>
        <p:blipFill>
          <a:blip r:embed="rId13" cstate="print"/>
          <a:stretch>
            <a:fillRect/>
          </a:stretch>
        </p:blipFill>
        <p:spPr>
          <a:xfrm>
            <a:off x="0" y="0"/>
            <a:ext cx="9144000" cy="16954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thieme.de/"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igroup ppt 封面图.jpg"/>
          <p:cNvPicPr>
            <a:picLocks noChangeAspect="1"/>
          </p:cNvPicPr>
          <p:nvPr/>
        </p:nvPicPr>
        <p:blipFill>
          <a:blip r:embed="rId2" cstate="print"/>
          <a:stretch>
            <a:fillRect/>
          </a:stretch>
        </p:blipFill>
        <p:spPr>
          <a:xfrm>
            <a:off x="0" y="0"/>
            <a:ext cx="9144000" cy="6854956"/>
          </a:xfrm>
          <a:prstGeom prst="rect">
            <a:avLst/>
          </a:prstGeom>
        </p:spPr>
      </p:pic>
      <p:sp>
        <p:nvSpPr>
          <p:cNvPr id="8" name="TextBox 7"/>
          <p:cNvSpPr txBox="1"/>
          <p:nvPr/>
        </p:nvSpPr>
        <p:spPr>
          <a:xfrm>
            <a:off x="214282" y="2143116"/>
            <a:ext cx="8929718" cy="1938992"/>
          </a:xfrm>
          <a:prstGeom prst="rect">
            <a:avLst/>
          </a:prstGeom>
          <a:noFill/>
        </p:spPr>
        <p:txBody>
          <a:bodyPr wrap="square" rtlCol="0">
            <a:spAutoFit/>
          </a:bodyPr>
          <a:lstStyle/>
          <a:p>
            <a:r>
              <a:rPr lang="zh-CN" altLang="en-US" sz="2000" b="1" dirty="0" smtClean="0"/>
              <a:t>                                            </a:t>
            </a:r>
            <a:endParaRPr lang="en-US" altLang="zh-CN" sz="2000" b="1" dirty="0" smtClean="0"/>
          </a:p>
          <a:p>
            <a:endParaRPr lang="zh-CN" altLang="en-US" sz="2000" dirty="0" smtClean="0"/>
          </a:p>
          <a:p>
            <a:r>
              <a:rPr lang="zh-CN" altLang="en-US" sz="2800" b="1" dirty="0" smtClean="0"/>
              <a:t>                 欢迎使用</a:t>
            </a:r>
            <a:r>
              <a:rPr lang="en-US" altLang="zh-CN" sz="2800" b="1" dirty="0" err="1" smtClean="0"/>
              <a:t>Thieme</a:t>
            </a:r>
            <a:r>
              <a:rPr lang="zh-CN" altLang="en-US" sz="2800" b="1" dirty="0" smtClean="0"/>
              <a:t>化学药学</a:t>
            </a:r>
            <a:r>
              <a:rPr lang="zh-CN" altLang="zh-CN" sz="2800" b="1" dirty="0" smtClean="0"/>
              <a:t>期刊数据库</a:t>
            </a:r>
            <a:endParaRPr lang="en-US" altLang="zh-CN" sz="2800" b="1" dirty="0" smtClean="0"/>
          </a:p>
          <a:p>
            <a:endParaRPr lang="zh-CN" altLang="en-US" sz="2800" dirty="0" smtClean="0"/>
          </a:p>
          <a:p>
            <a:pPr algn="ctr"/>
            <a:r>
              <a:rPr lang="zh-CN" altLang="en-US" sz="2400" b="1" dirty="0" smtClean="0"/>
              <a:t>访问网址：</a:t>
            </a:r>
            <a:r>
              <a:rPr lang="en-US" altLang="zh-CN" sz="2400" b="1" dirty="0" smtClean="0"/>
              <a:t>http://www.thieme-connect.com/ejournals </a:t>
            </a:r>
            <a:endParaRPr lang="zh-CN" alt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5786" y="1000108"/>
            <a:ext cx="7072362" cy="461665"/>
          </a:xfrm>
          <a:prstGeom prst="rect">
            <a:avLst/>
          </a:prstGeom>
          <a:noFill/>
        </p:spPr>
        <p:txBody>
          <a:bodyPr wrap="square" rtlCol="0">
            <a:spAutoFit/>
          </a:bodyPr>
          <a:lstStyle/>
          <a:p>
            <a:r>
              <a:rPr lang="en-US" sz="2400" b="1" dirty="0" err="1" smtClean="0"/>
              <a:t>Thieme</a:t>
            </a:r>
            <a:r>
              <a:rPr lang="en-US" sz="2400" b="1" dirty="0" smtClean="0"/>
              <a:t> Chemistry and Pharmaceutical E-Journals</a:t>
            </a:r>
            <a:endParaRPr lang="zh-CN" altLang="en-US" sz="2400" dirty="0"/>
          </a:p>
        </p:txBody>
      </p:sp>
      <p:sp>
        <p:nvSpPr>
          <p:cNvPr id="11" name="TextBox 10"/>
          <p:cNvSpPr txBox="1"/>
          <p:nvPr/>
        </p:nvSpPr>
        <p:spPr>
          <a:xfrm>
            <a:off x="785786" y="1643050"/>
            <a:ext cx="4857784" cy="461665"/>
          </a:xfrm>
          <a:prstGeom prst="rect">
            <a:avLst/>
          </a:prstGeom>
          <a:noFill/>
        </p:spPr>
        <p:txBody>
          <a:bodyPr wrap="square" rtlCol="0">
            <a:spAutoFit/>
          </a:bodyPr>
          <a:lstStyle/>
          <a:p>
            <a:r>
              <a:rPr lang="en-US" altLang="zh-CN" sz="2400" b="1" dirty="0" err="1" smtClean="0"/>
              <a:t>Thieme</a:t>
            </a:r>
            <a:r>
              <a:rPr lang="zh-CN" altLang="en-US" sz="2400" b="1" dirty="0" smtClean="0"/>
              <a:t>化学与药学期刊介绍</a:t>
            </a:r>
            <a:endParaRPr lang="zh-CN" altLang="en-US" sz="2400" b="1" dirty="0"/>
          </a:p>
        </p:txBody>
      </p:sp>
      <p:pic>
        <p:nvPicPr>
          <p:cNvPr id="2052" name="Picture 4" descr="1"/>
          <p:cNvPicPr>
            <a:picLocks noChangeAspect="1" noChangeArrowheads="1"/>
          </p:cNvPicPr>
          <p:nvPr/>
        </p:nvPicPr>
        <p:blipFill>
          <a:blip r:embed="rId2" cstate="print"/>
          <a:srcRect/>
          <a:stretch>
            <a:fillRect/>
          </a:stretch>
        </p:blipFill>
        <p:spPr bwMode="auto">
          <a:xfrm>
            <a:off x="6732240" y="2780928"/>
            <a:ext cx="1440160" cy="1965218"/>
          </a:xfrm>
          <a:prstGeom prst="rect">
            <a:avLst/>
          </a:prstGeom>
          <a:noFill/>
          <a:ln w="9525">
            <a:noFill/>
            <a:miter lim="800000"/>
            <a:headEnd/>
            <a:tailEnd/>
          </a:ln>
        </p:spPr>
      </p:pic>
      <p:sp>
        <p:nvSpPr>
          <p:cNvPr id="8" name="TextBox 7"/>
          <p:cNvSpPr txBox="1"/>
          <p:nvPr/>
        </p:nvSpPr>
        <p:spPr>
          <a:xfrm>
            <a:off x="611560" y="2276872"/>
            <a:ext cx="5544616" cy="4247317"/>
          </a:xfrm>
          <a:prstGeom prst="rect">
            <a:avLst/>
          </a:prstGeom>
          <a:noFill/>
        </p:spPr>
        <p:txBody>
          <a:bodyPr wrap="square" rtlCol="0">
            <a:spAutoFit/>
          </a:bodyPr>
          <a:lstStyle/>
          <a:p>
            <a:endParaRPr lang="en-US" altLang="zh-CN" dirty="0" smtClean="0"/>
          </a:p>
          <a:p>
            <a:r>
              <a:rPr lang="zh-CN" altLang="en-US" dirty="0" smtClean="0"/>
              <a:t>在线回溯起始：</a:t>
            </a:r>
            <a:r>
              <a:rPr lang="en-US" altLang="zh-CN" dirty="0" smtClean="0"/>
              <a:t>1969</a:t>
            </a:r>
          </a:p>
          <a:p>
            <a:r>
              <a:rPr lang="zh-CN" altLang="en-US" dirty="0" smtClean="0"/>
              <a:t>影响因子：</a:t>
            </a:r>
            <a:r>
              <a:rPr lang="en-US" altLang="zh-CN" dirty="0" smtClean="0"/>
              <a:t>2.443</a:t>
            </a:r>
          </a:p>
          <a:p>
            <a:endParaRPr lang="en-US" altLang="zh-CN" dirty="0" smtClean="0"/>
          </a:p>
          <a:p>
            <a:r>
              <a:rPr lang="zh-CN" altLang="en-US" dirty="0" smtClean="0"/>
              <a:t>内容：发表有机化学（包括自然物质化学）、生物合成和有机物质化学方面的研究论文、评论和简讯。</a:t>
            </a:r>
            <a:endParaRPr lang="en-US" altLang="zh-CN" dirty="0" smtClean="0"/>
          </a:p>
          <a:p>
            <a:endParaRPr lang="en-US" altLang="zh-CN" dirty="0" smtClean="0"/>
          </a:p>
          <a:p>
            <a:r>
              <a:rPr lang="zh-CN" altLang="en-US" dirty="0" smtClean="0"/>
              <a:t>特点：及时在领域中评估最新发展</a:t>
            </a:r>
            <a:endParaRPr lang="en-US" altLang="zh-CN" dirty="0" smtClean="0"/>
          </a:p>
          <a:p>
            <a:r>
              <a:rPr lang="en-US" altLang="zh-CN" dirty="0" smtClean="0"/>
              <a:t>              </a:t>
            </a:r>
            <a:r>
              <a:rPr lang="zh-CN" altLang="en-US" dirty="0" smtClean="0"/>
              <a:t>高质量并且具有特色的专业文献</a:t>
            </a:r>
            <a:endParaRPr lang="en-US" altLang="zh-CN" dirty="0" smtClean="0"/>
          </a:p>
          <a:p>
            <a:r>
              <a:rPr lang="en-US" altLang="zh-CN" dirty="0" smtClean="0"/>
              <a:t>              </a:t>
            </a:r>
            <a:r>
              <a:rPr lang="zh-CN" altLang="en-US" dirty="0" smtClean="0"/>
              <a:t>实用的合成汇聚可靠并学术的有机化学</a:t>
            </a:r>
            <a:endParaRPr lang="en-US" altLang="zh-CN" dirty="0" smtClean="0"/>
          </a:p>
          <a:p>
            <a:r>
              <a:rPr lang="en-US" altLang="zh-CN" dirty="0" smtClean="0"/>
              <a:t>              </a:t>
            </a:r>
            <a:r>
              <a:rPr lang="zh-CN" altLang="en-US" dirty="0" smtClean="0"/>
              <a:t>主要数据被众多其他化学期刊引用</a:t>
            </a:r>
            <a:endParaRPr lang="en-US" altLang="zh-CN" dirty="0" smtClean="0"/>
          </a:p>
          <a:p>
            <a:r>
              <a:rPr lang="en-US" altLang="zh-CN" dirty="0" smtClean="0"/>
              <a:t>               </a:t>
            </a:r>
          </a:p>
          <a:p>
            <a:endParaRPr lang="en-US" altLang="zh-CN" dirty="0" smtClean="0"/>
          </a:p>
          <a:p>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5786" y="1000108"/>
            <a:ext cx="7072362" cy="461665"/>
          </a:xfrm>
          <a:prstGeom prst="rect">
            <a:avLst/>
          </a:prstGeom>
          <a:noFill/>
        </p:spPr>
        <p:txBody>
          <a:bodyPr wrap="square" rtlCol="0">
            <a:spAutoFit/>
          </a:bodyPr>
          <a:lstStyle/>
          <a:p>
            <a:r>
              <a:rPr lang="en-US" sz="2400" b="1" dirty="0" err="1" smtClean="0"/>
              <a:t>Thieme</a:t>
            </a:r>
            <a:r>
              <a:rPr lang="en-US" sz="2400" b="1" dirty="0" smtClean="0"/>
              <a:t> Chemistry and Pharmaceutical E-Journals</a:t>
            </a:r>
            <a:endParaRPr lang="zh-CN" altLang="en-US" sz="2400" dirty="0"/>
          </a:p>
        </p:txBody>
      </p:sp>
      <p:sp>
        <p:nvSpPr>
          <p:cNvPr id="11" name="TextBox 10"/>
          <p:cNvSpPr txBox="1"/>
          <p:nvPr/>
        </p:nvSpPr>
        <p:spPr>
          <a:xfrm>
            <a:off x="785786" y="1643050"/>
            <a:ext cx="4857784" cy="461665"/>
          </a:xfrm>
          <a:prstGeom prst="rect">
            <a:avLst/>
          </a:prstGeom>
          <a:noFill/>
        </p:spPr>
        <p:txBody>
          <a:bodyPr wrap="square" rtlCol="0">
            <a:spAutoFit/>
          </a:bodyPr>
          <a:lstStyle/>
          <a:p>
            <a:r>
              <a:rPr lang="en-US" altLang="zh-CN" sz="2400" b="1" dirty="0" err="1" smtClean="0"/>
              <a:t>Thieme</a:t>
            </a:r>
            <a:r>
              <a:rPr lang="zh-CN" altLang="en-US" sz="2400" b="1" dirty="0" smtClean="0"/>
              <a:t>化学与药学期刊介绍</a:t>
            </a:r>
            <a:endParaRPr lang="zh-CN" altLang="en-US" sz="2400" b="1" dirty="0"/>
          </a:p>
        </p:txBody>
      </p:sp>
      <p:sp>
        <p:nvSpPr>
          <p:cNvPr id="8" name="TextBox 7"/>
          <p:cNvSpPr txBox="1"/>
          <p:nvPr/>
        </p:nvSpPr>
        <p:spPr>
          <a:xfrm>
            <a:off x="611560" y="2276872"/>
            <a:ext cx="5544616" cy="4247317"/>
          </a:xfrm>
          <a:prstGeom prst="rect">
            <a:avLst/>
          </a:prstGeom>
          <a:noFill/>
        </p:spPr>
        <p:txBody>
          <a:bodyPr wrap="square" rtlCol="0">
            <a:spAutoFit/>
          </a:bodyPr>
          <a:lstStyle/>
          <a:p>
            <a:endParaRPr lang="en-US" altLang="zh-CN" dirty="0" smtClean="0"/>
          </a:p>
          <a:p>
            <a:r>
              <a:rPr lang="zh-CN" altLang="en-US" dirty="0" smtClean="0"/>
              <a:t>在线回溯起始：</a:t>
            </a:r>
            <a:r>
              <a:rPr lang="en-US" altLang="zh-CN" dirty="0" smtClean="0"/>
              <a:t>1969</a:t>
            </a:r>
          </a:p>
          <a:p>
            <a:r>
              <a:rPr lang="zh-CN" altLang="en-US" dirty="0" smtClean="0"/>
              <a:t>影响因子：</a:t>
            </a:r>
            <a:r>
              <a:rPr lang="en-US" altLang="zh-CN" dirty="0" smtClean="0"/>
              <a:t>2.463</a:t>
            </a:r>
          </a:p>
          <a:p>
            <a:endParaRPr lang="en-US" altLang="zh-CN" dirty="0" smtClean="0"/>
          </a:p>
          <a:p>
            <a:r>
              <a:rPr lang="zh-CN" altLang="en-US" dirty="0" smtClean="0"/>
              <a:t>内容：刊载合成有机化学，包括方法论、天然产物和结构上有重要意义的分子的合成、有机组分化学、与生物学有关的分子组合的形成以及聚合物等新材料方面的最新研究和进展报告。</a:t>
            </a:r>
            <a:endParaRPr lang="en-US" altLang="zh-CN" dirty="0" smtClean="0"/>
          </a:p>
          <a:p>
            <a:endParaRPr lang="en-US" altLang="zh-CN" dirty="0" smtClean="0"/>
          </a:p>
          <a:p>
            <a:r>
              <a:rPr lang="zh-CN" altLang="en-US" dirty="0" smtClean="0"/>
              <a:t>特点：个性化保存个人研究小组</a:t>
            </a:r>
            <a:endParaRPr lang="en-US" altLang="zh-CN" dirty="0" smtClean="0"/>
          </a:p>
          <a:p>
            <a:r>
              <a:rPr lang="en-US" altLang="zh-CN" dirty="0" smtClean="0"/>
              <a:t>              </a:t>
            </a:r>
            <a:r>
              <a:rPr lang="zh-CN" altLang="en-US" dirty="0" smtClean="0"/>
              <a:t>聚类在主题中快速发展项目</a:t>
            </a:r>
            <a:endParaRPr lang="en-US" altLang="zh-CN" dirty="0" smtClean="0"/>
          </a:p>
          <a:p>
            <a:r>
              <a:rPr lang="en-US" altLang="zh-CN" dirty="0" smtClean="0"/>
              <a:t>              </a:t>
            </a:r>
            <a:r>
              <a:rPr lang="zh-CN" altLang="en-US" dirty="0" smtClean="0"/>
              <a:t>汇聚文献热度并指示重要性</a:t>
            </a:r>
            <a:endParaRPr lang="en-US" altLang="zh-CN" dirty="0" smtClean="0"/>
          </a:p>
          <a:p>
            <a:endParaRPr lang="en-US" altLang="zh-CN" dirty="0" smtClean="0"/>
          </a:p>
          <a:p>
            <a:endParaRPr lang="en-US" altLang="zh-CN" dirty="0" smtClean="0"/>
          </a:p>
          <a:p>
            <a:endParaRPr lang="zh-CN" altLang="en-US" dirty="0"/>
          </a:p>
        </p:txBody>
      </p:sp>
      <p:pic>
        <p:nvPicPr>
          <p:cNvPr id="1025" name="Picture 1" descr="C:\Users\Lucy\AppData\Roaming\Tencent\Users\707476910\QQ\WinTemp\RichOle\MDROLM}8[(NWI)58E1FVRW3.jpg"/>
          <p:cNvPicPr>
            <a:picLocks noChangeAspect="1" noChangeArrowheads="1"/>
          </p:cNvPicPr>
          <p:nvPr/>
        </p:nvPicPr>
        <p:blipFill>
          <a:blip r:embed="rId2" cstate="print"/>
          <a:srcRect/>
          <a:stretch>
            <a:fillRect/>
          </a:stretch>
        </p:blipFill>
        <p:spPr bwMode="auto">
          <a:xfrm>
            <a:off x="6732240" y="2412005"/>
            <a:ext cx="1440160" cy="193521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5786" y="1000108"/>
            <a:ext cx="7072362" cy="461665"/>
          </a:xfrm>
          <a:prstGeom prst="rect">
            <a:avLst/>
          </a:prstGeom>
          <a:noFill/>
        </p:spPr>
        <p:txBody>
          <a:bodyPr wrap="square" rtlCol="0">
            <a:spAutoFit/>
          </a:bodyPr>
          <a:lstStyle/>
          <a:p>
            <a:r>
              <a:rPr lang="en-US" sz="2400" b="1" dirty="0" err="1" smtClean="0"/>
              <a:t>Thieme</a:t>
            </a:r>
            <a:r>
              <a:rPr lang="en-US" sz="2400" b="1" dirty="0" smtClean="0"/>
              <a:t> Chemistry and Pharmaceutical E-Journals</a:t>
            </a:r>
            <a:endParaRPr lang="zh-CN" altLang="en-US" sz="2400" dirty="0"/>
          </a:p>
        </p:txBody>
      </p:sp>
      <p:sp>
        <p:nvSpPr>
          <p:cNvPr id="11" name="TextBox 10"/>
          <p:cNvSpPr txBox="1"/>
          <p:nvPr/>
        </p:nvSpPr>
        <p:spPr>
          <a:xfrm>
            <a:off x="785786" y="1643050"/>
            <a:ext cx="4857784" cy="461665"/>
          </a:xfrm>
          <a:prstGeom prst="rect">
            <a:avLst/>
          </a:prstGeom>
          <a:noFill/>
        </p:spPr>
        <p:txBody>
          <a:bodyPr wrap="square" rtlCol="0">
            <a:spAutoFit/>
          </a:bodyPr>
          <a:lstStyle/>
          <a:p>
            <a:r>
              <a:rPr lang="en-US" altLang="zh-CN" sz="2400" b="1" dirty="0" err="1" smtClean="0"/>
              <a:t>Thieme</a:t>
            </a:r>
            <a:r>
              <a:rPr lang="zh-CN" altLang="en-US" sz="2400" b="1" dirty="0" smtClean="0"/>
              <a:t>化学与药学期刊介绍</a:t>
            </a:r>
            <a:endParaRPr lang="zh-CN" altLang="en-US" sz="2400" b="1" dirty="0"/>
          </a:p>
        </p:txBody>
      </p:sp>
      <p:sp>
        <p:nvSpPr>
          <p:cNvPr id="8" name="TextBox 7"/>
          <p:cNvSpPr txBox="1"/>
          <p:nvPr/>
        </p:nvSpPr>
        <p:spPr>
          <a:xfrm>
            <a:off x="611560" y="2276872"/>
            <a:ext cx="5544616" cy="1200329"/>
          </a:xfrm>
          <a:prstGeom prst="rect">
            <a:avLst/>
          </a:prstGeom>
          <a:noFill/>
        </p:spPr>
        <p:txBody>
          <a:bodyPr wrap="square" rtlCol="0">
            <a:spAutoFit/>
          </a:bodyPr>
          <a:lstStyle/>
          <a:p>
            <a:endParaRPr lang="en-US" altLang="zh-CN" dirty="0" smtClean="0"/>
          </a:p>
          <a:p>
            <a:endParaRPr lang="en-US" altLang="zh-CN" dirty="0" smtClean="0"/>
          </a:p>
          <a:p>
            <a:endParaRPr lang="en-US" altLang="zh-CN" dirty="0" smtClean="0"/>
          </a:p>
          <a:p>
            <a:endParaRPr lang="zh-CN" altLang="en-US" dirty="0"/>
          </a:p>
        </p:txBody>
      </p:sp>
      <p:pic>
        <p:nvPicPr>
          <p:cNvPr id="2" name="Picture 1" descr="C:\Users\Lucy\AppData\Roaming\Tencent\Users\707476910\QQ\WinTemp\RichOle\7((4HS@$%RUKJ)C3(UE5EZM.jpg"/>
          <p:cNvPicPr>
            <a:picLocks noChangeAspect="1" noChangeArrowheads="1"/>
          </p:cNvPicPr>
          <p:nvPr/>
        </p:nvPicPr>
        <p:blipFill>
          <a:blip r:embed="rId3" cstate="print"/>
          <a:srcRect/>
          <a:stretch>
            <a:fillRect/>
          </a:stretch>
        </p:blipFill>
        <p:spPr bwMode="auto">
          <a:xfrm>
            <a:off x="7164288" y="1916832"/>
            <a:ext cx="1228725" cy="1657350"/>
          </a:xfrm>
          <a:prstGeom prst="rect">
            <a:avLst/>
          </a:prstGeom>
          <a:noFill/>
        </p:spPr>
      </p:pic>
      <p:pic>
        <p:nvPicPr>
          <p:cNvPr id="1026" name="Picture 2" descr="C:\Users\Lucy\AppData\Roaming\Tencent\Users\707476910\QQ\WinTemp\RichOle\8Z]}KRZC~GW16QXMFZ5A8CT.jpg"/>
          <p:cNvPicPr>
            <a:picLocks noChangeAspect="1" noChangeArrowheads="1"/>
          </p:cNvPicPr>
          <p:nvPr/>
        </p:nvPicPr>
        <p:blipFill>
          <a:blip r:embed="rId4" cstate="print"/>
          <a:srcRect/>
          <a:stretch>
            <a:fillRect/>
          </a:stretch>
        </p:blipFill>
        <p:spPr bwMode="auto">
          <a:xfrm>
            <a:off x="6372199" y="3068960"/>
            <a:ext cx="1314217" cy="1662683"/>
          </a:xfrm>
          <a:prstGeom prst="rect">
            <a:avLst/>
          </a:prstGeom>
          <a:noFill/>
        </p:spPr>
      </p:pic>
      <p:pic>
        <p:nvPicPr>
          <p:cNvPr id="1027" name="Picture 3" descr="C:\Users\Lucy\AppData\Roaming\Tencent\Users\707476910\QQ\WinTemp\RichOle\3MNBHIH}40)7IS8B55IO8}R.jpg"/>
          <p:cNvPicPr>
            <a:picLocks noChangeAspect="1" noChangeArrowheads="1"/>
          </p:cNvPicPr>
          <p:nvPr/>
        </p:nvPicPr>
        <p:blipFill>
          <a:blip r:embed="rId5" cstate="print"/>
          <a:srcRect/>
          <a:stretch>
            <a:fillRect/>
          </a:stretch>
        </p:blipFill>
        <p:spPr bwMode="auto">
          <a:xfrm>
            <a:off x="7236295" y="4581128"/>
            <a:ext cx="1307523" cy="1753741"/>
          </a:xfrm>
          <a:prstGeom prst="rect">
            <a:avLst/>
          </a:prstGeom>
          <a:noFill/>
        </p:spPr>
      </p:pic>
      <p:sp>
        <p:nvSpPr>
          <p:cNvPr id="9" name="TextBox 8"/>
          <p:cNvSpPr txBox="1"/>
          <p:nvPr/>
        </p:nvSpPr>
        <p:spPr>
          <a:xfrm>
            <a:off x="179512" y="2348880"/>
            <a:ext cx="6084168" cy="4247317"/>
          </a:xfrm>
          <a:prstGeom prst="rect">
            <a:avLst/>
          </a:prstGeom>
          <a:noFill/>
        </p:spPr>
        <p:txBody>
          <a:bodyPr wrap="square" rtlCol="0">
            <a:spAutoFit/>
          </a:bodyPr>
          <a:lstStyle/>
          <a:p>
            <a:r>
              <a:rPr lang="en-US" altLang="zh-CN" sz="2400" b="1" dirty="0" err="1" smtClean="0"/>
              <a:t>Synfacts</a:t>
            </a:r>
            <a:r>
              <a:rPr lang="zh-CN" altLang="en-US" dirty="0" smtClean="0"/>
              <a:t>：于</a:t>
            </a:r>
            <a:r>
              <a:rPr lang="en-US" altLang="zh-CN" dirty="0" smtClean="0"/>
              <a:t>2005</a:t>
            </a:r>
            <a:r>
              <a:rPr lang="zh-CN" altLang="en-US" dirty="0" smtClean="0"/>
              <a:t>年</a:t>
            </a:r>
            <a:r>
              <a:rPr lang="en-US" altLang="zh-CN" dirty="0" smtClean="0"/>
              <a:t>7</a:t>
            </a:r>
            <a:r>
              <a:rPr lang="zh-CN" altLang="en-US" dirty="0" smtClean="0"/>
              <a:t>月出版发行的评论性期刊，报导合成有机化学领域最近</a:t>
            </a:r>
            <a:r>
              <a:rPr lang="en-US" altLang="zh-CN" dirty="0" smtClean="0"/>
              <a:t>2</a:t>
            </a:r>
            <a:r>
              <a:rPr lang="zh-CN" altLang="en-US" dirty="0" smtClean="0"/>
              <a:t>个月内的科研成果和趋势。</a:t>
            </a:r>
            <a:endParaRPr lang="en-US" altLang="zh-CN" dirty="0" smtClean="0"/>
          </a:p>
          <a:p>
            <a:endParaRPr lang="en-US" altLang="zh-CN" dirty="0" smtClean="0"/>
          </a:p>
          <a:p>
            <a:r>
              <a:rPr lang="en-US" altLang="zh-CN" sz="2400" b="1" dirty="0" err="1" smtClean="0"/>
              <a:t>Planta</a:t>
            </a:r>
            <a:r>
              <a:rPr lang="en-US" altLang="zh-CN" sz="2400" b="1" dirty="0" smtClean="0"/>
              <a:t> </a:t>
            </a:r>
            <a:r>
              <a:rPr lang="en-US" altLang="zh-CN" sz="2400" b="1" dirty="0" err="1" smtClean="0"/>
              <a:t>Medica</a:t>
            </a:r>
            <a:r>
              <a:rPr lang="zh-CN" altLang="en-US" sz="2400" b="1" dirty="0" smtClean="0"/>
              <a:t>：</a:t>
            </a:r>
            <a:r>
              <a:rPr lang="zh-CN" altLang="en-US" dirty="0" smtClean="0"/>
              <a:t>发表有关植物药理学、植物化学、生物化学、生理学、遗传学、生药学及疗效等方面的研究论文、快报、评论和简讯。</a:t>
            </a:r>
            <a:r>
              <a:rPr lang="en-US" altLang="zh-CN" dirty="0" smtClean="0"/>
              <a:t> </a:t>
            </a:r>
          </a:p>
          <a:p>
            <a:endParaRPr lang="en-US" altLang="zh-CN" dirty="0" smtClean="0"/>
          </a:p>
          <a:p>
            <a:r>
              <a:rPr lang="en-US" altLang="zh-CN" sz="2400" b="1" dirty="0" err="1" smtClean="0"/>
              <a:t>Pharmacopsychiatry</a:t>
            </a:r>
            <a:r>
              <a:rPr lang="zh-CN" altLang="en-US" sz="2400" b="1" dirty="0" smtClean="0"/>
              <a:t>：</a:t>
            </a:r>
            <a:r>
              <a:rPr lang="zh-CN" altLang="en-US" dirty="0" smtClean="0"/>
              <a:t>主要刊载临床心理药理学，包括药物的心理测验方法与准则、药物疗效判断、锂研究新成果、药物不良反应研究方面的论文和快报。</a:t>
            </a:r>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928794" y="928670"/>
            <a:ext cx="7920880" cy="37804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800" b="0" i="0" u="none" strike="noStrike" kern="1200" cap="none" spc="0" normalizeH="0" baseline="0" noProof="0" dirty="0" smtClean="0">
                <a:ln>
                  <a:noFill/>
                </a:ln>
                <a:solidFill>
                  <a:schemeClr val="tx1"/>
                </a:solidFill>
                <a:effectLst/>
                <a:uLnTx/>
                <a:uFillTx/>
                <a:latin typeface="+mj-lt"/>
                <a:ea typeface="+mj-ea"/>
                <a:cs typeface="+mj-cs"/>
              </a:rPr>
              <a:t>您将会</a:t>
            </a:r>
            <a:r>
              <a:rPr lang="zh-CN" altLang="en-US" sz="2800" dirty="0" smtClean="0">
                <a:latin typeface="+mj-lt"/>
                <a:ea typeface="+mj-ea"/>
                <a:cs typeface="+mj-cs"/>
              </a:rPr>
              <a:t>知晓</a:t>
            </a:r>
            <a:endParaRPr kumimoji="0" lang="zh-CN" alt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内容占位符 2"/>
          <p:cNvSpPr txBox="1">
            <a:spLocks/>
          </p:cNvSpPr>
          <p:nvPr/>
        </p:nvSpPr>
        <p:spPr>
          <a:xfrm>
            <a:off x="179512" y="1700808"/>
            <a:ext cx="7572428" cy="4362324"/>
          </a:xfrm>
          <a:prstGeom prst="rect">
            <a:avLst/>
          </a:prstGeom>
        </p:spPr>
        <p:txBody>
          <a:bodyPr>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altLang="zh-CN" sz="3200" b="0" i="0" u="none" strike="noStrike" kern="1200" cap="none" spc="0" normalizeH="0" baseline="0" noProof="0" dirty="0" smtClean="0">
                <a:ln>
                  <a:noFill/>
                </a:ln>
                <a:solidFill>
                  <a:schemeClr val="tx1">
                    <a:lumMod val="95000"/>
                    <a:lumOff val="5000"/>
                  </a:schemeClr>
                </a:solidFill>
                <a:effectLst/>
                <a:uLnTx/>
                <a:uFillTx/>
                <a:latin typeface="+mn-ea"/>
                <a:cs typeface="+mn-cs"/>
              </a:rPr>
              <a:t>       </a:t>
            </a:r>
            <a:r>
              <a:rPr kumimoji="0" lang="en-US" altLang="zh-CN" sz="2800" b="0" i="0" u="none" strike="noStrike" kern="1200" cap="none" spc="0" normalizeH="0" baseline="0" noProof="0" dirty="0" smtClean="0">
                <a:ln>
                  <a:noFill/>
                </a:ln>
                <a:solidFill>
                  <a:schemeClr val="tx1">
                    <a:lumMod val="95000"/>
                    <a:lumOff val="5000"/>
                  </a:schemeClr>
                </a:solidFill>
                <a:effectLst/>
                <a:uLnTx/>
                <a:uFillTx/>
                <a:latin typeface="+mn-ea"/>
                <a:cs typeface="+mn-cs"/>
              </a:rPr>
              <a:t>1</a:t>
            </a:r>
            <a:r>
              <a:rPr lang="en-US" altLang="zh-CN" sz="2800" dirty="0" smtClean="0">
                <a:solidFill>
                  <a:schemeClr val="tx1">
                    <a:lumMod val="95000"/>
                    <a:lumOff val="5000"/>
                  </a:schemeClr>
                </a:solidFill>
                <a:latin typeface="+mn-ea"/>
              </a:rPr>
              <a:t> </a:t>
            </a:r>
            <a:r>
              <a:rPr kumimoji="0" lang="zh-CN" altLang="en-US" sz="2800" b="0" i="0" u="none" strike="noStrike" kern="1200" cap="none" spc="0" normalizeH="0" baseline="0" noProof="0" dirty="0" smtClean="0">
                <a:ln>
                  <a:noFill/>
                </a:ln>
                <a:solidFill>
                  <a:schemeClr val="tx1">
                    <a:lumMod val="95000"/>
                    <a:lumOff val="5000"/>
                  </a:schemeClr>
                </a:solidFill>
                <a:effectLst/>
                <a:uLnTx/>
                <a:uFillTx/>
                <a:latin typeface="+mn-ea"/>
                <a:cs typeface="+mn-cs"/>
              </a:rPr>
              <a:t>关于</a:t>
            </a:r>
            <a:r>
              <a:rPr kumimoji="0" lang="en-US" altLang="zh-CN" sz="2800" b="0" i="0" u="none" strike="noStrike" kern="1200" cap="none" spc="0" normalizeH="0" baseline="0" noProof="0" dirty="0" err="1" smtClean="0">
                <a:ln>
                  <a:noFill/>
                </a:ln>
                <a:solidFill>
                  <a:schemeClr val="tx1">
                    <a:lumMod val="95000"/>
                    <a:lumOff val="5000"/>
                  </a:schemeClr>
                </a:solidFill>
                <a:effectLst/>
                <a:uLnTx/>
                <a:uFillTx/>
                <a:latin typeface="Arial" pitchFamily="34" charset="0"/>
                <a:cs typeface="Arial" pitchFamily="34" charset="0"/>
              </a:rPr>
              <a:t>Thieme</a:t>
            </a:r>
            <a:r>
              <a:rPr kumimoji="0" lang="zh-CN" altLang="en-US" sz="2800" b="0" i="0" u="none" strike="noStrike" kern="1200" cap="none" spc="0" normalizeH="0" baseline="0" noProof="0" dirty="0" smtClean="0">
                <a:ln>
                  <a:noFill/>
                </a:ln>
                <a:solidFill>
                  <a:schemeClr val="tx1">
                    <a:lumMod val="95000"/>
                    <a:lumOff val="5000"/>
                  </a:schemeClr>
                </a:solidFill>
                <a:effectLst/>
                <a:uLnTx/>
                <a:uFillTx/>
                <a:latin typeface="+mn-ea"/>
                <a:cs typeface="+mn-cs"/>
              </a:rPr>
              <a:t>出版社</a:t>
            </a:r>
            <a:endParaRPr kumimoji="0" lang="en-US" altLang="zh-CN" sz="2800" b="0" i="0" u="none" strike="noStrike" kern="1200" cap="none" spc="0" normalizeH="0" baseline="0" noProof="0" dirty="0" smtClean="0">
              <a:ln>
                <a:noFill/>
              </a:ln>
              <a:solidFill>
                <a:schemeClr val="tx1">
                  <a:lumMod val="95000"/>
                  <a:lumOff val="5000"/>
                </a:schemeClr>
              </a:solidFill>
              <a:effectLst/>
              <a:uLnTx/>
              <a:uFillTx/>
              <a:latin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altLang="zh-CN" sz="2800" b="0" i="0" u="none" strike="noStrike" kern="1200" cap="none" spc="0" normalizeH="0" baseline="0" noProof="0" dirty="0" smtClean="0">
              <a:ln>
                <a:noFill/>
              </a:ln>
              <a:solidFill>
                <a:schemeClr val="tx1">
                  <a:lumMod val="95000"/>
                  <a:lumOff val="5000"/>
                </a:schemeClr>
              </a:solidFill>
              <a:effectLst/>
              <a:uLnTx/>
              <a:uFillTx/>
              <a:latin typeface="+mn-ea"/>
              <a:cs typeface="+mn-cs"/>
            </a:endParaRPr>
          </a:p>
          <a:p>
            <a:pPr marL="342900" lvl="0" indent="-342900">
              <a:spcBef>
                <a:spcPct val="20000"/>
              </a:spcBef>
            </a:pPr>
            <a:r>
              <a:rPr lang="en-US" altLang="zh-CN" sz="2800" dirty="0" smtClean="0">
                <a:solidFill>
                  <a:schemeClr val="tx1">
                    <a:lumMod val="95000"/>
                    <a:lumOff val="5000"/>
                  </a:schemeClr>
                </a:solidFill>
                <a:latin typeface="+mn-ea"/>
              </a:rPr>
              <a:t>   2</a:t>
            </a:r>
            <a:r>
              <a:rPr lang="zh-CN" altLang="en-US" sz="2800" dirty="0" smtClean="0">
                <a:solidFill>
                  <a:schemeClr val="tx1">
                    <a:lumMod val="95000"/>
                    <a:lumOff val="5000"/>
                  </a:schemeClr>
                </a:solidFill>
                <a:latin typeface="+mn-ea"/>
              </a:rPr>
              <a:t>关于</a:t>
            </a:r>
            <a:r>
              <a:rPr lang="en-US" sz="2800" b="1" dirty="0" err="1" smtClean="0">
                <a:solidFill>
                  <a:schemeClr val="tx1">
                    <a:lumMod val="95000"/>
                    <a:lumOff val="5000"/>
                  </a:schemeClr>
                </a:solidFill>
                <a:latin typeface="Arial" pitchFamily="34" charset="0"/>
                <a:cs typeface="Arial" pitchFamily="34" charset="0"/>
              </a:rPr>
              <a:t>Thieme</a:t>
            </a:r>
            <a:r>
              <a:rPr lang="en-US" sz="2800" b="1" dirty="0" smtClean="0">
                <a:solidFill>
                  <a:schemeClr val="tx1">
                    <a:lumMod val="95000"/>
                    <a:lumOff val="5000"/>
                  </a:schemeClr>
                </a:solidFill>
                <a:latin typeface="Arial" pitchFamily="34" charset="0"/>
                <a:cs typeface="Arial" pitchFamily="34" charset="0"/>
              </a:rPr>
              <a:t> E-Journals</a:t>
            </a:r>
          </a:p>
          <a:p>
            <a:pPr marL="342900" lvl="0" indent="-342900">
              <a:spcBef>
                <a:spcPct val="20000"/>
              </a:spcBef>
            </a:pPr>
            <a:endParaRPr lang="en-US" altLang="zh-CN" sz="2800" dirty="0" smtClean="0">
              <a:solidFill>
                <a:schemeClr val="tx1">
                  <a:lumMod val="95000"/>
                  <a:lumOff val="5000"/>
                </a:schemeClr>
              </a:solidFill>
              <a:latin typeface="+mn-ea"/>
            </a:endParaRPr>
          </a:p>
          <a:p>
            <a:pPr marL="342900" indent="-342900">
              <a:spcBef>
                <a:spcPct val="20000"/>
              </a:spcBef>
            </a:pPr>
            <a:r>
              <a:rPr kumimoji="0" lang="en-US" altLang="zh-CN" sz="2800" b="0" i="0" u="none" strike="noStrike" kern="1200" cap="none" spc="0" normalizeH="0" baseline="0" noProof="0" dirty="0" smtClean="0">
                <a:ln>
                  <a:noFill/>
                </a:ln>
                <a:solidFill>
                  <a:schemeClr val="tx1">
                    <a:lumMod val="95000"/>
                    <a:lumOff val="5000"/>
                  </a:schemeClr>
                </a:solidFill>
                <a:effectLst/>
                <a:uLnTx/>
                <a:uFillTx/>
                <a:latin typeface="+mn-ea"/>
                <a:cs typeface="+mn-cs"/>
              </a:rPr>
              <a:t>3</a:t>
            </a:r>
            <a:r>
              <a:rPr kumimoji="0" lang="zh-CN" altLang="en-US" sz="2800" b="0" i="0" u="none" strike="noStrike" kern="1200" cap="none" spc="0" normalizeH="0" baseline="0" noProof="0" dirty="0" smtClean="0">
                <a:ln>
                  <a:noFill/>
                </a:ln>
                <a:solidFill>
                  <a:schemeClr val="tx1">
                    <a:lumMod val="95000"/>
                    <a:lumOff val="5000"/>
                  </a:schemeClr>
                </a:solidFill>
                <a:effectLst/>
                <a:uLnTx/>
                <a:uFillTx/>
                <a:latin typeface="+mn-ea"/>
                <a:cs typeface="+mn-cs"/>
              </a:rPr>
              <a:t>如何使用</a:t>
            </a:r>
            <a:r>
              <a:rPr lang="en-US" sz="2800" b="1" dirty="0" err="1" smtClean="0">
                <a:solidFill>
                  <a:schemeClr val="tx1">
                    <a:lumMod val="95000"/>
                    <a:lumOff val="5000"/>
                  </a:schemeClr>
                </a:solidFill>
                <a:latin typeface="Arial" pitchFamily="34" charset="0"/>
                <a:cs typeface="Arial" pitchFamily="34" charset="0"/>
              </a:rPr>
              <a:t>Thieme</a:t>
            </a:r>
            <a:r>
              <a:rPr lang="en-US" sz="2800" b="1" dirty="0" smtClean="0">
                <a:solidFill>
                  <a:schemeClr val="tx1">
                    <a:lumMod val="95000"/>
                    <a:lumOff val="5000"/>
                  </a:schemeClr>
                </a:solidFill>
                <a:latin typeface="Arial" pitchFamily="34" charset="0"/>
                <a:cs typeface="Arial" pitchFamily="34" charset="0"/>
              </a:rPr>
              <a:t> E-Journals</a:t>
            </a:r>
            <a:endParaRPr kumimoji="0" lang="en-US" altLang="zh-CN" sz="2800" b="0" i="0" u="none" strike="noStrike" kern="1200" cap="none" spc="0" normalizeH="0" baseline="0" noProof="0" dirty="0" smtClean="0">
              <a:ln>
                <a:noFill/>
              </a:ln>
              <a:solidFill>
                <a:schemeClr val="tx1">
                  <a:lumMod val="95000"/>
                  <a:lumOff val="5000"/>
                </a:schemeClr>
              </a:solidFill>
              <a:effectLst/>
              <a:uLnTx/>
              <a:uFillTx/>
              <a:latin typeface="Arial" pitchFamily="34" charset="0"/>
              <a:cs typeface="Arial" pitchFamily="34" charset="0"/>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zh-CN" altLang="en-US" sz="2400" dirty="0" smtClean="0">
                <a:solidFill>
                  <a:schemeClr val="tx1">
                    <a:lumMod val="95000"/>
                    <a:lumOff val="5000"/>
                  </a:schemeClr>
                </a:solidFill>
                <a:latin typeface="+mn-ea"/>
              </a:rPr>
              <a:t>用户登录</a:t>
            </a:r>
            <a:endParaRPr lang="en-US" altLang="zh-CN" sz="2400" dirty="0" smtClean="0">
              <a:solidFill>
                <a:schemeClr val="tx1">
                  <a:lumMod val="95000"/>
                  <a:lumOff val="5000"/>
                </a:schemeClr>
              </a:solidFill>
              <a:latin typeface="+mn-ea"/>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zh-CN" altLang="en-US" sz="2400" dirty="0" smtClean="0">
                <a:solidFill>
                  <a:schemeClr val="tx1">
                    <a:lumMod val="95000"/>
                    <a:lumOff val="5000"/>
                  </a:schemeClr>
                </a:solidFill>
                <a:latin typeface="+mn-ea"/>
              </a:rPr>
              <a:t>数据库主页</a:t>
            </a:r>
            <a:endParaRPr lang="en-US" altLang="zh-CN" sz="2400" dirty="0" smtClean="0">
              <a:solidFill>
                <a:schemeClr val="tx1">
                  <a:lumMod val="95000"/>
                  <a:lumOff val="5000"/>
                </a:schemeClr>
              </a:solidFill>
              <a:latin typeface="+mn-ea"/>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2400" b="0" i="0" u="none" strike="noStrike" kern="1200" cap="none" spc="0" normalizeH="0" baseline="0" noProof="0" dirty="0" smtClean="0">
                <a:ln>
                  <a:noFill/>
                </a:ln>
                <a:solidFill>
                  <a:schemeClr val="tx1">
                    <a:lumMod val="95000"/>
                    <a:lumOff val="5000"/>
                  </a:schemeClr>
                </a:solidFill>
                <a:effectLst/>
                <a:uLnTx/>
                <a:uFillTx/>
                <a:latin typeface="+mn-ea"/>
                <a:cs typeface="+mn-cs"/>
              </a:rPr>
              <a:t>资源检索</a:t>
            </a:r>
            <a:endParaRPr kumimoji="0" lang="en-US" altLang="zh-CN" sz="2400" b="0" i="0" u="none" strike="noStrike" kern="1200" cap="none" spc="0" normalizeH="0" baseline="0" noProof="0" dirty="0" smtClean="0">
              <a:ln>
                <a:noFill/>
              </a:ln>
              <a:solidFill>
                <a:schemeClr val="tx1">
                  <a:lumMod val="95000"/>
                  <a:lumOff val="5000"/>
                </a:schemeClr>
              </a:solidFill>
              <a:effectLst/>
              <a:uLnTx/>
              <a:uFillTx/>
              <a:latin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2400" b="0" i="0" u="none" strike="noStrike" kern="1200" cap="none" spc="0" normalizeH="0" baseline="0" noProof="0" dirty="0" smtClean="0">
              <a:ln>
                <a:noFill/>
              </a:ln>
              <a:solidFill>
                <a:schemeClr val="tx1">
                  <a:lumMod val="95000"/>
                  <a:lumOff val="5000"/>
                </a:schemeClr>
              </a:solidFill>
              <a:effectLst/>
              <a:uLnTx/>
              <a:uFillTx/>
              <a:latin typeface="+mn-ea"/>
              <a:cs typeface="+mn-cs"/>
            </a:endParaRPr>
          </a:p>
          <a:p>
            <a:pPr marL="342900" marR="0" lvl="2" indent="-342900" algn="l" defTabSz="914400" rtl="0" eaLnBrk="1" fontAlgn="auto" latinLnBrk="0" hangingPunct="1">
              <a:lnSpc>
                <a:spcPct val="150000"/>
              </a:lnSpc>
              <a:spcBef>
                <a:spcPct val="20000"/>
              </a:spcBef>
              <a:spcAft>
                <a:spcPts val="0"/>
              </a:spcAft>
              <a:buClrTx/>
              <a:buSzTx/>
              <a:tabLst/>
              <a:defRPr/>
            </a:pPr>
            <a:r>
              <a:rPr lang="en-US" altLang="zh-CN" sz="2800" dirty="0" smtClean="0">
                <a:solidFill>
                  <a:schemeClr val="tx1">
                    <a:lumMod val="95000"/>
                    <a:lumOff val="5000"/>
                  </a:schemeClr>
                </a:solidFill>
                <a:latin typeface="+mn-ea"/>
              </a:rPr>
              <a:t>4</a:t>
            </a:r>
            <a:r>
              <a:rPr lang="zh-CN" altLang="en-US" sz="2800" dirty="0" smtClean="0">
                <a:solidFill>
                  <a:schemeClr val="tx1">
                    <a:lumMod val="95000"/>
                    <a:lumOff val="5000"/>
                  </a:schemeClr>
                </a:solidFill>
                <a:latin typeface="+mn-ea"/>
              </a:rPr>
              <a:t>关于期刊投稿</a:t>
            </a:r>
            <a:endParaRPr lang="en-US" altLang="zh-CN" sz="2800" dirty="0" smtClean="0">
              <a:solidFill>
                <a:schemeClr val="tx1">
                  <a:lumMod val="95000"/>
                  <a:lumOff val="5000"/>
                </a:schemeClr>
              </a:solidFill>
              <a:latin typeface="+mn-ea"/>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CN" sz="3200" b="0" i="0" u="none" strike="noStrike" kern="1200" cap="none" spc="0" normalizeH="0" baseline="0" noProof="0" dirty="0" smtClean="0">
                <a:ln>
                  <a:noFill/>
                </a:ln>
                <a:solidFill>
                  <a:schemeClr val="tx1">
                    <a:lumMod val="95000"/>
                    <a:lumOff val="5000"/>
                  </a:schemeClr>
                </a:solidFill>
                <a:effectLst/>
                <a:uLnTx/>
                <a:uFillTx/>
                <a:latin typeface="+mn-ea"/>
                <a:cs typeface="+mn-cs"/>
              </a:rPr>
              <a:t> </a:t>
            </a:r>
          </a:p>
        </p:txBody>
      </p:sp>
      <p:pic>
        <p:nvPicPr>
          <p:cNvPr id="5" name="图片 4" descr="QQ图片20131227143622.jpg"/>
          <p:cNvPicPr>
            <a:picLocks noChangeAspect="1"/>
          </p:cNvPicPr>
          <p:nvPr/>
        </p:nvPicPr>
        <p:blipFill>
          <a:blip r:embed="rId2" cstate="print"/>
          <a:stretch>
            <a:fillRect/>
          </a:stretch>
        </p:blipFill>
        <p:spPr>
          <a:xfrm>
            <a:off x="4824401" y="1844824"/>
            <a:ext cx="4319599" cy="391223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2" end="2"/>
                                            </p:txEl>
                                          </p:spTgt>
                                        </p:tgtEl>
                                        <p:attrNameLst>
                                          <p:attrName>style.opacity</p:attrName>
                                        </p:attrNameLst>
                                      </p:cBhvr>
                                      <p:to>
                                        <p:strVal val="0.5"/>
                                      </p:to>
                                    </p:set>
                                    <p:animEffect filter="image" prLst="opacity: 0.5">
                                      <p:cBhvr rctx="IE">
                                        <p:cTn id="10" dur="indefinite"/>
                                        <p:tgtEl>
                                          <p:spTgt spid="3">
                                            <p:txEl>
                                              <p:pRg st="2" end="2"/>
                                            </p:txEl>
                                          </p:spTgt>
                                        </p:tgtEl>
                                      </p:cBhvr>
                                    </p:animEffect>
                                  </p:childTnLst>
                                </p:cTn>
                              </p:par>
                              <p:par>
                                <p:cTn id="11" presetID="9" presetClass="emph" presetSubtype="0" nodeType="withEffect">
                                  <p:stCondLst>
                                    <p:cond delay="0"/>
                                  </p:stCondLst>
                                  <p:childTnLst>
                                    <p:set>
                                      <p:cBhvr rctx="PPT">
                                        <p:cTn id="12" dur="indefinite"/>
                                        <p:tgtEl>
                                          <p:spTgt spid="3">
                                            <p:txEl>
                                              <p:pRg st="9" end="9"/>
                                            </p:txEl>
                                          </p:spTgt>
                                        </p:tgtEl>
                                        <p:attrNameLst>
                                          <p:attrName>style.opacity</p:attrName>
                                        </p:attrNameLst>
                                      </p:cBhvr>
                                      <p:to>
                                        <p:strVal val="0.5"/>
                                      </p:to>
                                    </p:set>
                                    <p:animEffect filter="image" prLst="opacity: 0.5">
                                      <p:cBhvr rctx="IE">
                                        <p:cTn id="13" dur="indefinite"/>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764704"/>
            <a:ext cx="2357454" cy="461665"/>
          </a:xfrm>
          <a:prstGeom prst="rect">
            <a:avLst/>
          </a:prstGeom>
          <a:noFill/>
        </p:spPr>
        <p:txBody>
          <a:bodyPr wrap="square" rtlCol="0">
            <a:spAutoFit/>
          </a:bodyPr>
          <a:lstStyle/>
          <a:p>
            <a:r>
              <a:rPr lang="zh-CN" altLang="en-US" sz="2400" dirty="0" smtClean="0"/>
              <a:t>用户登录后画面</a:t>
            </a:r>
            <a:endParaRPr lang="zh-CN" altLang="en-US" sz="2400" dirty="0"/>
          </a:p>
        </p:txBody>
      </p:sp>
      <p:pic>
        <p:nvPicPr>
          <p:cNvPr id="1028" name="Picture 4"/>
          <p:cNvPicPr>
            <a:picLocks noChangeAspect="1" noChangeArrowheads="1"/>
          </p:cNvPicPr>
          <p:nvPr/>
        </p:nvPicPr>
        <p:blipFill>
          <a:blip r:embed="rId2" cstate="print"/>
          <a:srcRect/>
          <a:stretch>
            <a:fillRect/>
          </a:stretch>
        </p:blipFill>
        <p:spPr bwMode="auto">
          <a:xfrm>
            <a:off x="0" y="1333500"/>
            <a:ext cx="9124950" cy="5524500"/>
          </a:xfrm>
          <a:prstGeom prst="rect">
            <a:avLst/>
          </a:prstGeom>
          <a:noFill/>
          <a:ln w="9525">
            <a:noFill/>
            <a:miter lim="800000"/>
            <a:headEnd/>
            <a:tailEnd/>
          </a:ln>
        </p:spPr>
      </p:pic>
      <p:sp>
        <p:nvSpPr>
          <p:cNvPr id="7" name="矩形标注 6"/>
          <p:cNvSpPr/>
          <p:nvPr/>
        </p:nvSpPr>
        <p:spPr>
          <a:xfrm>
            <a:off x="2123728" y="1700808"/>
            <a:ext cx="3744416" cy="642942"/>
          </a:xfrm>
          <a:prstGeom prst="wedgeRectCallout">
            <a:avLst>
              <a:gd name="adj1" fmla="val 6208"/>
              <a:gd name="adj2" fmla="val 96246"/>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2014</a:t>
            </a:r>
            <a:r>
              <a:rPr lang="zh-CN" altLang="en-US" dirty="0" smtClean="0">
                <a:solidFill>
                  <a:schemeClr val="tx1"/>
                </a:solidFill>
              </a:rPr>
              <a:t>新页面融入一部分电子书内容，但内容较少，整体以电子期刊为主</a:t>
            </a:r>
            <a:endParaRPr lang="zh-CN" alt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764704"/>
            <a:ext cx="2357454" cy="461665"/>
          </a:xfrm>
          <a:prstGeom prst="rect">
            <a:avLst/>
          </a:prstGeom>
          <a:noFill/>
        </p:spPr>
        <p:txBody>
          <a:bodyPr wrap="square" rtlCol="0">
            <a:spAutoFit/>
          </a:bodyPr>
          <a:lstStyle/>
          <a:p>
            <a:r>
              <a:rPr lang="zh-CN" altLang="en-US" sz="2400" dirty="0" smtClean="0"/>
              <a:t>数据库主页</a:t>
            </a:r>
            <a:endParaRPr lang="zh-CN" altLang="en-US" sz="2400" dirty="0"/>
          </a:p>
        </p:txBody>
      </p:sp>
      <p:pic>
        <p:nvPicPr>
          <p:cNvPr id="1028" name="Picture 4"/>
          <p:cNvPicPr>
            <a:picLocks noChangeAspect="1" noChangeArrowheads="1"/>
          </p:cNvPicPr>
          <p:nvPr/>
        </p:nvPicPr>
        <p:blipFill>
          <a:blip r:embed="rId2" cstate="print"/>
          <a:srcRect/>
          <a:stretch>
            <a:fillRect/>
          </a:stretch>
        </p:blipFill>
        <p:spPr bwMode="auto">
          <a:xfrm>
            <a:off x="0" y="1333500"/>
            <a:ext cx="9124950" cy="5524500"/>
          </a:xfrm>
          <a:prstGeom prst="rect">
            <a:avLst/>
          </a:prstGeom>
          <a:noFill/>
          <a:ln w="9525">
            <a:noFill/>
            <a:miter lim="800000"/>
            <a:headEnd/>
            <a:tailEnd/>
          </a:ln>
        </p:spPr>
      </p:pic>
      <p:sp>
        <p:nvSpPr>
          <p:cNvPr id="5" name="矩形标注 4"/>
          <p:cNvSpPr/>
          <p:nvPr/>
        </p:nvSpPr>
        <p:spPr>
          <a:xfrm>
            <a:off x="1331640" y="4509120"/>
            <a:ext cx="2071702" cy="642942"/>
          </a:xfrm>
          <a:prstGeom prst="wedgeRectCallout">
            <a:avLst>
              <a:gd name="adj1" fmla="val -58073"/>
              <a:gd name="adj2" fmla="val -84011"/>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所有期刊按照字母顺序排列</a:t>
            </a:r>
            <a:endParaRPr lang="zh-CN" altLang="en-US" dirty="0">
              <a:solidFill>
                <a:schemeClr val="tx1"/>
              </a:solidFill>
            </a:endParaRPr>
          </a:p>
        </p:txBody>
      </p:sp>
      <p:sp>
        <p:nvSpPr>
          <p:cNvPr id="6" name="矩形标注 5"/>
          <p:cNvSpPr/>
          <p:nvPr/>
        </p:nvSpPr>
        <p:spPr>
          <a:xfrm>
            <a:off x="1043608" y="2420888"/>
            <a:ext cx="2719774" cy="642942"/>
          </a:xfrm>
          <a:prstGeom prst="wedgeRectCallout">
            <a:avLst>
              <a:gd name="adj1" fmla="val -35990"/>
              <a:gd name="adj2" fmla="val 123295"/>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部分</a:t>
            </a:r>
            <a:r>
              <a:rPr lang="en-US" altLang="zh-CN" dirty="0" err="1" smtClean="0">
                <a:solidFill>
                  <a:schemeClr val="tx1"/>
                </a:solidFill>
              </a:rPr>
              <a:t>Thieme</a:t>
            </a:r>
            <a:r>
              <a:rPr lang="en-US" altLang="zh-CN" dirty="0" smtClean="0">
                <a:solidFill>
                  <a:schemeClr val="tx1"/>
                </a:solidFill>
              </a:rPr>
              <a:t> E-Book</a:t>
            </a:r>
            <a:r>
              <a:rPr lang="zh-CN" altLang="en-US" dirty="0" smtClean="0">
                <a:solidFill>
                  <a:schemeClr val="tx1"/>
                </a:solidFill>
              </a:rPr>
              <a:t>内容</a:t>
            </a:r>
            <a:endParaRPr lang="zh-CN" altLang="en-US" dirty="0">
              <a:solidFill>
                <a:schemeClr val="tx1"/>
              </a:solidFill>
            </a:endParaRPr>
          </a:p>
        </p:txBody>
      </p:sp>
      <p:pic>
        <p:nvPicPr>
          <p:cNvPr id="2049" name="Picture 1" descr="C:\Users\Lucy\AppData\Roaming\Tencent\Users\707476910\QQ\WinTemp\RichOle\W@$N3(S]XMSQ5Z$8P6XE9E2.jpg"/>
          <p:cNvPicPr>
            <a:picLocks noChangeAspect="1" noChangeArrowheads="1"/>
          </p:cNvPicPr>
          <p:nvPr/>
        </p:nvPicPr>
        <p:blipFill>
          <a:blip r:embed="rId3" cstate="print"/>
          <a:srcRect/>
          <a:stretch>
            <a:fillRect/>
          </a:stretch>
        </p:blipFill>
        <p:spPr bwMode="auto">
          <a:xfrm>
            <a:off x="3851920" y="2204864"/>
            <a:ext cx="4522812" cy="39608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49"/>
                                        </p:tgtEl>
                                        <p:attrNameLst>
                                          <p:attrName>style.visibility</p:attrName>
                                        </p:attrNameLst>
                                      </p:cBhvr>
                                      <p:to>
                                        <p:strVal val="visible"/>
                                      </p:to>
                                    </p:set>
                                    <p:anim calcmode="lin" valueType="num">
                                      <p:cBhvr additive="base">
                                        <p:cTn id="17" dur="500" fill="hold"/>
                                        <p:tgtEl>
                                          <p:spTgt spid="2049"/>
                                        </p:tgtEl>
                                        <p:attrNameLst>
                                          <p:attrName>ppt_x</p:attrName>
                                        </p:attrNameLst>
                                      </p:cBhvr>
                                      <p:tavLst>
                                        <p:tav tm="0">
                                          <p:val>
                                            <p:strVal val="#ppt_x"/>
                                          </p:val>
                                        </p:tav>
                                        <p:tav tm="100000">
                                          <p:val>
                                            <p:strVal val="#ppt_x"/>
                                          </p:val>
                                        </p:tav>
                                      </p:tavLst>
                                    </p:anim>
                                    <p:anim calcmode="lin" valueType="num">
                                      <p:cBhvr additive="base">
                                        <p:cTn id="18" dur="500" fill="hold"/>
                                        <p:tgtEl>
                                          <p:spTgt spid="20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764704"/>
            <a:ext cx="2357454" cy="461665"/>
          </a:xfrm>
          <a:prstGeom prst="rect">
            <a:avLst/>
          </a:prstGeom>
          <a:noFill/>
        </p:spPr>
        <p:txBody>
          <a:bodyPr wrap="square" rtlCol="0">
            <a:spAutoFit/>
          </a:bodyPr>
          <a:lstStyle/>
          <a:p>
            <a:r>
              <a:rPr lang="zh-CN" altLang="en-US" sz="2400" dirty="0" smtClean="0"/>
              <a:t>数据库主页</a:t>
            </a:r>
            <a:endParaRPr lang="zh-CN" altLang="en-US" sz="2400" dirty="0"/>
          </a:p>
        </p:txBody>
      </p:sp>
      <p:pic>
        <p:nvPicPr>
          <p:cNvPr id="1028" name="Picture 4"/>
          <p:cNvPicPr>
            <a:picLocks noChangeAspect="1" noChangeArrowheads="1"/>
          </p:cNvPicPr>
          <p:nvPr/>
        </p:nvPicPr>
        <p:blipFill>
          <a:blip r:embed="rId2" cstate="print"/>
          <a:srcRect/>
          <a:stretch>
            <a:fillRect/>
          </a:stretch>
        </p:blipFill>
        <p:spPr bwMode="auto">
          <a:xfrm>
            <a:off x="0" y="1333500"/>
            <a:ext cx="9124950" cy="5524500"/>
          </a:xfrm>
          <a:prstGeom prst="rect">
            <a:avLst/>
          </a:prstGeom>
          <a:noFill/>
          <a:ln w="9525">
            <a:noFill/>
            <a:miter lim="800000"/>
            <a:headEnd/>
            <a:tailEnd/>
          </a:ln>
        </p:spPr>
      </p:pic>
      <p:sp>
        <p:nvSpPr>
          <p:cNvPr id="5" name="矩形标注 4"/>
          <p:cNvSpPr/>
          <p:nvPr/>
        </p:nvSpPr>
        <p:spPr>
          <a:xfrm>
            <a:off x="2555776" y="2492896"/>
            <a:ext cx="2071702" cy="642942"/>
          </a:xfrm>
          <a:prstGeom prst="wedgeRectCallout">
            <a:avLst>
              <a:gd name="adj1" fmla="val -40867"/>
              <a:gd name="adj2" fmla="val 111242"/>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部分</a:t>
            </a:r>
            <a:r>
              <a:rPr lang="en-US" altLang="zh-CN" dirty="0" err="1" smtClean="0">
                <a:solidFill>
                  <a:schemeClr val="tx1"/>
                </a:solidFill>
              </a:rPr>
              <a:t>Thieme</a:t>
            </a:r>
            <a:r>
              <a:rPr lang="zh-CN" altLang="en-US" dirty="0" smtClean="0">
                <a:solidFill>
                  <a:schemeClr val="tx1"/>
                </a:solidFill>
              </a:rPr>
              <a:t> </a:t>
            </a:r>
            <a:r>
              <a:rPr lang="en-US" altLang="zh-CN" dirty="0" smtClean="0">
                <a:solidFill>
                  <a:schemeClr val="tx1"/>
                </a:solidFill>
              </a:rPr>
              <a:t>Clinical</a:t>
            </a:r>
          </a:p>
          <a:p>
            <a:pPr algn="ctr"/>
            <a:r>
              <a:rPr lang="en-US" altLang="zh-CN" dirty="0" smtClean="0">
                <a:solidFill>
                  <a:schemeClr val="tx1"/>
                </a:solidFill>
              </a:rPr>
              <a:t>Collections</a:t>
            </a:r>
            <a:r>
              <a:rPr lang="zh-CN" altLang="en-US" dirty="0" smtClean="0">
                <a:solidFill>
                  <a:schemeClr val="tx1"/>
                </a:solidFill>
              </a:rPr>
              <a:t>内容</a:t>
            </a:r>
            <a:endParaRPr lang="zh-CN" altLang="en-US" dirty="0">
              <a:solidFill>
                <a:schemeClr val="tx1"/>
              </a:solidFill>
            </a:endParaRPr>
          </a:p>
        </p:txBody>
      </p:sp>
      <p:pic>
        <p:nvPicPr>
          <p:cNvPr id="48129" name="Picture 1" descr="C:\Users\Lucy\AppData\Roaming\Tencent\Users\707476910\QQ\WinTemp\RichOle\AK2ES`9W1EJMTBBS4W131T1.jpg"/>
          <p:cNvPicPr>
            <a:picLocks noChangeAspect="1" noChangeArrowheads="1"/>
          </p:cNvPicPr>
          <p:nvPr/>
        </p:nvPicPr>
        <p:blipFill>
          <a:blip r:embed="rId3" cstate="print"/>
          <a:srcRect/>
          <a:stretch>
            <a:fillRect/>
          </a:stretch>
        </p:blipFill>
        <p:spPr bwMode="auto">
          <a:xfrm>
            <a:off x="3347864" y="1916832"/>
            <a:ext cx="5184576" cy="45325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8129"/>
                                        </p:tgtEl>
                                        <p:attrNameLst>
                                          <p:attrName>style.visibility</p:attrName>
                                        </p:attrNameLst>
                                      </p:cBhvr>
                                      <p:to>
                                        <p:strVal val="visible"/>
                                      </p:to>
                                    </p:set>
                                    <p:anim calcmode="lin" valueType="num">
                                      <p:cBhvr additive="base">
                                        <p:cTn id="12" dur="500" fill="hold"/>
                                        <p:tgtEl>
                                          <p:spTgt spid="48129"/>
                                        </p:tgtEl>
                                        <p:attrNameLst>
                                          <p:attrName>ppt_x</p:attrName>
                                        </p:attrNameLst>
                                      </p:cBhvr>
                                      <p:tavLst>
                                        <p:tav tm="0">
                                          <p:val>
                                            <p:strVal val="#ppt_x"/>
                                          </p:val>
                                        </p:tav>
                                        <p:tav tm="100000">
                                          <p:val>
                                            <p:strVal val="#ppt_x"/>
                                          </p:val>
                                        </p:tav>
                                      </p:tavLst>
                                    </p:anim>
                                    <p:anim calcmode="lin" valueType="num">
                                      <p:cBhvr additive="base">
                                        <p:cTn id="13" dur="500" fill="hold"/>
                                        <p:tgtEl>
                                          <p:spTgt spid="481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764704"/>
            <a:ext cx="2357454" cy="461665"/>
          </a:xfrm>
          <a:prstGeom prst="rect">
            <a:avLst/>
          </a:prstGeom>
          <a:noFill/>
        </p:spPr>
        <p:txBody>
          <a:bodyPr wrap="square" rtlCol="0">
            <a:spAutoFit/>
          </a:bodyPr>
          <a:lstStyle/>
          <a:p>
            <a:r>
              <a:rPr lang="zh-CN" altLang="en-US" sz="2400" dirty="0" smtClean="0"/>
              <a:t>数据库主页</a:t>
            </a:r>
            <a:endParaRPr lang="zh-CN" altLang="en-US" sz="2400" dirty="0"/>
          </a:p>
        </p:txBody>
      </p:sp>
      <p:pic>
        <p:nvPicPr>
          <p:cNvPr id="1028" name="Picture 4"/>
          <p:cNvPicPr>
            <a:picLocks noChangeAspect="1" noChangeArrowheads="1"/>
          </p:cNvPicPr>
          <p:nvPr/>
        </p:nvPicPr>
        <p:blipFill>
          <a:blip r:embed="rId2" cstate="print"/>
          <a:srcRect/>
          <a:stretch>
            <a:fillRect/>
          </a:stretch>
        </p:blipFill>
        <p:spPr bwMode="auto">
          <a:xfrm>
            <a:off x="19050" y="1333500"/>
            <a:ext cx="9124950" cy="5524500"/>
          </a:xfrm>
          <a:prstGeom prst="rect">
            <a:avLst/>
          </a:prstGeom>
          <a:noFill/>
          <a:ln w="9525">
            <a:noFill/>
            <a:miter lim="800000"/>
            <a:headEnd/>
            <a:tailEnd/>
          </a:ln>
        </p:spPr>
      </p:pic>
      <p:sp>
        <p:nvSpPr>
          <p:cNvPr id="6" name="矩形标注 5"/>
          <p:cNvSpPr/>
          <p:nvPr/>
        </p:nvSpPr>
        <p:spPr>
          <a:xfrm>
            <a:off x="3995936" y="332656"/>
            <a:ext cx="2160240" cy="570934"/>
          </a:xfrm>
          <a:prstGeom prst="wedgeRectCallout">
            <a:avLst>
              <a:gd name="adj1" fmla="val 26427"/>
              <a:gd name="adj2" fmla="val 109722"/>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英语德语切换语言</a:t>
            </a:r>
            <a:endParaRPr lang="zh-CN" altLang="en-US" dirty="0">
              <a:solidFill>
                <a:schemeClr val="tx1"/>
              </a:solidFill>
            </a:endParaRPr>
          </a:p>
        </p:txBody>
      </p:sp>
      <p:sp>
        <p:nvSpPr>
          <p:cNvPr id="7" name="矩形标注 6"/>
          <p:cNvSpPr/>
          <p:nvPr/>
        </p:nvSpPr>
        <p:spPr>
          <a:xfrm>
            <a:off x="4716016" y="2852936"/>
            <a:ext cx="3635896" cy="930974"/>
          </a:xfrm>
          <a:prstGeom prst="wedgeRectCallout">
            <a:avLst>
              <a:gd name="adj1" fmla="val -10841"/>
              <a:gd name="adj2" fmla="val 101653"/>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点开箭头 按照标题类型或者期刊上线时间选择您想阅读的内容</a:t>
            </a:r>
            <a:endParaRPr lang="zh-CN" altLang="en-US" dirty="0">
              <a:solidFill>
                <a:schemeClr val="tx1"/>
              </a:solidFill>
            </a:endParaRPr>
          </a:p>
        </p:txBody>
      </p:sp>
      <p:sp>
        <p:nvSpPr>
          <p:cNvPr id="8" name="矩形标注 7"/>
          <p:cNvSpPr/>
          <p:nvPr/>
        </p:nvSpPr>
        <p:spPr>
          <a:xfrm>
            <a:off x="6732240" y="332656"/>
            <a:ext cx="1368152" cy="570934"/>
          </a:xfrm>
          <a:prstGeom prst="wedgeRectCallout">
            <a:avLst>
              <a:gd name="adj1" fmla="val -35990"/>
              <a:gd name="adj2" fmla="val 123295"/>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产品类型</a:t>
            </a:r>
            <a:endParaRPr lang="zh-CN" alt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92696"/>
            <a:ext cx="2357454" cy="461665"/>
          </a:xfrm>
          <a:prstGeom prst="rect">
            <a:avLst/>
          </a:prstGeom>
          <a:noFill/>
        </p:spPr>
        <p:txBody>
          <a:bodyPr wrap="square" rtlCol="0">
            <a:spAutoFit/>
          </a:bodyPr>
          <a:lstStyle/>
          <a:p>
            <a:r>
              <a:rPr lang="zh-CN" altLang="en-US" sz="2400" dirty="0" smtClean="0"/>
              <a:t>数据库主页</a:t>
            </a:r>
            <a:endParaRPr lang="zh-CN" altLang="en-US" sz="2400" dirty="0"/>
          </a:p>
        </p:txBody>
      </p:sp>
      <p:pic>
        <p:nvPicPr>
          <p:cNvPr id="15361" name="Picture 1"/>
          <p:cNvPicPr>
            <a:picLocks noChangeAspect="1" noChangeArrowheads="1"/>
          </p:cNvPicPr>
          <p:nvPr/>
        </p:nvPicPr>
        <p:blipFill>
          <a:blip r:embed="rId2" cstate="print"/>
          <a:srcRect/>
          <a:stretch>
            <a:fillRect/>
          </a:stretch>
        </p:blipFill>
        <p:spPr bwMode="auto">
          <a:xfrm>
            <a:off x="0" y="1352550"/>
            <a:ext cx="8763000" cy="5505450"/>
          </a:xfrm>
          <a:prstGeom prst="rect">
            <a:avLst/>
          </a:prstGeom>
          <a:noFill/>
          <a:ln w="9525">
            <a:noFill/>
            <a:miter lim="800000"/>
            <a:headEnd/>
            <a:tailEnd/>
          </a:ln>
        </p:spPr>
      </p:pic>
      <p:sp>
        <p:nvSpPr>
          <p:cNvPr id="10" name="矩形标注 9"/>
          <p:cNvSpPr/>
          <p:nvPr/>
        </p:nvSpPr>
        <p:spPr>
          <a:xfrm>
            <a:off x="3563888" y="2636912"/>
            <a:ext cx="2786082" cy="928694"/>
          </a:xfrm>
          <a:prstGeom prst="wedgeRectCallout">
            <a:avLst>
              <a:gd name="adj1" fmla="val 66428"/>
              <a:gd name="adj2" fmla="val 192282"/>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smtClean="0">
                <a:solidFill>
                  <a:schemeClr val="tx1"/>
                </a:solidFill>
              </a:rPr>
              <a:t>eFirst</a:t>
            </a:r>
            <a:r>
              <a:rPr lang="en-US" altLang="zh-CN" dirty="0" smtClean="0">
                <a:solidFill>
                  <a:schemeClr val="tx1"/>
                </a:solidFill>
              </a:rPr>
              <a:t>:</a:t>
            </a:r>
            <a:r>
              <a:rPr lang="zh-CN" altLang="en-US" dirty="0" smtClean="0">
                <a:solidFill>
                  <a:schemeClr val="tx1"/>
                </a:solidFill>
              </a:rPr>
              <a:t>最新期刊发表之前提前利用网络发表电子版，让您了解最新科研成果</a:t>
            </a:r>
            <a:endParaRPr lang="zh-CN" altLang="en-US" dirty="0">
              <a:solidFill>
                <a:schemeClr val="tx1"/>
              </a:solidFill>
            </a:endParaRPr>
          </a:p>
        </p:txBody>
      </p:sp>
      <p:sp>
        <p:nvSpPr>
          <p:cNvPr id="11" name="矩形标注 10"/>
          <p:cNvSpPr/>
          <p:nvPr/>
        </p:nvSpPr>
        <p:spPr>
          <a:xfrm>
            <a:off x="3635896" y="5301208"/>
            <a:ext cx="2570058" cy="640662"/>
          </a:xfrm>
          <a:prstGeom prst="wedgeRectCallout">
            <a:avLst>
              <a:gd name="adj1" fmla="val 65825"/>
              <a:gd name="adj2" fmla="val 109268"/>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相关其他出版物动态</a:t>
            </a:r>
            <a:endParaRPr lang="zh-CN" altLang="en-US" dirty="0">
              <a:solidFill>
                <a:schemeClr val="tx1"/>
              </a:solidFill>
            </a:endParaRPr>
          </a:p>
        </p:txBody>
      </p:sp>
      <p:sp>
        <p:nvSpPr>
          <p:cNvPr id="12" name="矩形标注 11"/>
          <p:cNvSpPr/>
          <p:nvPr/>
        </p:nvSpPr>
        <p:spPr>
          <a:xfrm>
            <a:off x="3635896" y="4293096"/>
            <a:ext cx="2570058" cy="640662"/>
          </a:xfrm>
          <a:prstGeom prst="wedgeRectCallout">
            <a:avLst>
              <a:gd name="adj1" fmla="val 66428"/>
              <a:gd name="adj2" fmla="val 145555"/>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最新出版物</a:t>
            </a:r>
            <a:r>
              <a:rPr lang="en-US" altLang="zh-CN" dirty="0" smtClean="0">
                <a:solidFill>
                  <a:schemeClr val="tx1"/>
                </a:solidFill>
              </a:rPr>
              <a:t>Email</a:t>
            </a:r>
            <a:r>
              <a:rPr lang="zh-CN" altLang="en-US" dirty="0" smtClean="0">
                <a:solidFill>
                  <a:schemeClr val="tx1"/>
                </a:solidFill>
              </a:rPr>
              <a:t>通知</a:t>
            </a:r>
            <a:endParaRPr lang="zh-CN" alt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857232"/>
            <a:ext cx="3207870" cy="461665"/>
          </a:xfrm>
          <a:prstGeom prst="rect">
            <a:avLst/>
          </a:prstGeom>
          <a:noFill/>
        </p:spPr>
        <p:txBody>
          <a:bodyPr wrap="square" rtlCol="0">
            <a:spAutoFit/>
          </a:bodyPr>
          <a:lstStyle/>
          <a:p>
            <a:r>
              <a:rPr lang="zh-CN" altLang="en-US" sz="2400" dirty="0" smtClean="0"/>
              <a:t>资源检索：检索期刊</a:t>
            </a:r>
            <a:endParaRPr lang="zh-CN" altLang="en-US" sz="2400" dirty="0"/>
          </a:p>
        </p:txBody>
      </p:sp>
      <p:pic>
        <p:nvPicPr>
          <p:cNvPr id="14337" name="Picture 1"/>
          <p:cNvPicPr>
            <a:picLocks noChangeAspect="1" noChangeArrowheads="1"/>
          </p:cNvPicPr>
          <p:nvPr/>
        </p:nvPicPr>
        <p:blipFill>
          <a:blip r:embed="rId2" cstate="print"/>
          <a:srcRect/>
          <a:stretch>
            <a:fillRect/>
          </a:stretch>
        </p:blipFill>
        <p:spPr bwMode="auto">
          <a:xfrm>
            <a:off x="-66675" y="1295400"/>
            <a:ext cx="9210675" cy="5562600"/>
          </a:xfrm>
          <a:prstGeom prst="rect">
            <a:avLst/>
          </a:prstGeom>
          <a:noFill/>
          <a:ln w="9525">
            <a:noFill/>
            <a:miter lim="800000"/>
            <a:headEnd/>
            <a:tailEnd/>
          </a:ln>
        </p:spPr>
      </p:pic>
      <p:sp>
        <p:nvSpPr>
          <p:cNvPr id="8" name="矩形标注 7"/>
          <p:cNvSpPr/>
          <p:nvPr/>
        </p:nvSpPr>
        <p:spPr>
          <a:xfrm>
            <a:off x="4139952" y="1124744"/>
            <a:ext cx="2880320" cy="858966"/>
          </a:xfrm>
          <a:prstGeom prst="wedgeRectCallout">
            <a:avLst>
              <a:gd name="adj1" fmla="val -35834"/>
              <a:gd name="adj2" fmla="val 116205"/>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检索期刊：直接选择期刊名的首字母进行选择，以</a:t>
            </a:r>
            <a:r>
              <a:rPr lang="en-US" altLang="zh-CN" dirty="0" err="1" smtClean="0">
                <a:solidFill>
                  <a:schemeClr val="tx1"/>
                </a:solidFill>
              </a:rPr>
              <a:t>Synfacts</a:t>
            </a:r>
            <a:r>
              <a:rPr lang="zh-CN" altLang="en-US" dirty="0" smtClean="0">
                <a:solidFill>
                  <a:schemeClr val="tx1"/>
                </a:solidFill>
              </a:rPr>
              <a:t>为例</a:t>
            </a:r>
            <a:endParaRPr lang="zh-CN" altLang="en-US" dirty="0">
              <a:solidFill>
                <a:schemeClr val="tx1"/>
              </a:solidFill>
            </a:endParaRPr>
          </a:p>
        </p:txBody>
      </p:sp>
      <p:sp>
        <p:nvSpPr>
          <p:cNvPr id="9" name="矩形标注 8"/>
          <p:cNvSpPr/>
          <p:nvPr/>
        </p:nvSpPr>
        <p:spPr>
          <a:xfrm>
            <a:off x="1691680" y="3429000"/>
            <a:ext cx="2376264" cy="498926"/>
          </a:xfrm>
          <a:prstGeom prst="wedgeRectCallout">
            <a:avLst>
              <a:gd name="adj1" fmla="val -35834"/>
              <a:gd name="adj2" fmla="val 116205"/>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点击进入资源浏览</a:t>
            </a:r>
            <a:endParaRPr lang="zh-CN" altLang="en-US"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928794" y="928670"/>
            <a:ext cx="7920880" cy="37804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800" b="0" i="0" u="none" strike="noStrike" kern="1200" cap="none" spc="0" normalizeH="0" baseline="0" noProof="0" dirty="0" smtClean="0">
                <a:ln>
                  <a:noFill/>
                </a:ln>
                <a:solidFill>
                  <a:schemeClr val="tx1"/>
                </a:solidFill>
                <a:effectLst/>
                <a:uLnTx/>
                <a:uFillTx/>
                <a:latin typeface="+mj-lt"/>
                <a:ea typeface="+mj-ea"/>
                <a:cs typeface="+mj-cs"/>
              </a:rPr>
              <a:t>您将会</a:t>
            </a:r>
            <a:r>
              <a:rPr lang="zh-CN" altLang="en-US" sz="2800" dirty="0" smtClean="0">
                <a:latin typeface="+mj-lt"/>
                <a:ea typeface="+mj-ea"/>
                <a:cs typeface="+mj-cs"/>
              </a:rPr>
              <a:t>知晓</a:t>
            </a:r>
            <a:endParaRPr kumimoji="0" lang="zh-CN" alt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内容占位符 2"/>
          <p:cNvSpPr txBox="1">
            <a:spLocks/>
          </p:cNvSpPr>
          <p:nvPr/>
        </p:nvSpPr>
        <p:spPr>
          <a:xfrm>
            <a:off x="179512" y="1700808"/>
            <a:ext cx="7572428" cy="4362324"/>
          </a:xfrm>
          <a:prstGeom prst="rect">
            <a:avLst/>
          </a:prstGeom>
        </p:spPr>
        <p:txBody>
          <a:bodyPr>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altLang="zh-CN" sz="3200" b="0" i="0" u="none" strike="noStrike" kern="1200" cap="none" spc="0" normalizeH="0" baseline="0" noProof="0" dirty="0" smtClean="0">
                <a:ln>
                  <a:noFill/>
                </a:ln>
                <a:solidFill>
                  <a:schemeClr val="tx1">
                    <a:lumMod val="95000"/>
                    <a:lumOff val="5000"/>
                  </a:schemeClr>
                </a:solidFill>
                <a:effectLst/>
                <a:uLnTx/>
                <a:uFillTx/>
                <a:latin typeface="+mn-ea"/>
                <a:cs typeface="+mn-cs"/>
              </a:rPr>
              <a:t>       </a:t>
            </a:r>
            <a:r>
              <a:rPr kumimoji="0" lang="en-US" altLang="zh-CN" sz="2800" b="0" i="0" u="none" strike="noStrike" kern="1200" cap="none" spc="0" normalizeH="0" baseline="0" noProof="0" dirty="0" smtClean="0">
                <a:ln>
                  <a:noFill/>
                </a:ln>
                <a:solidFill>
                  <a:schemeClr val="tx1">
                    <a:lumMod val="95000"/>
                    <a:lumOff val="5000"/>
                  </a:schemeClr>
                </a:solidFill>
                <a:effectLst/>
                <a:uLnTx/>
                <a:uFillTx/>
                <a:latin typeface="+mn-ea"/>
                <a:cs typeface="+mn-cs"/>
              </a:rPr>
              <a:t>1</a:t>
            </a:r>
            <a:r>
              <a:rPr lang="en-US" altLang="zh-CN" sz="2800" dirty="0" smtClean="0">
                <a:solidFill>
                  <a:schemeClr val="tx1">
                    <a:lumMod val="95000"/>
                    <a:lumOff val="5000"/>
                  </a:schemeClr>
                </a:solidFill>
                <a:latin typeface="+mn-ea"/>
              </a:rPr>
              <a:t> </a:t>
            </a:r>
            <a:r>
              <a:rPr kumimoji="0" lang="zh-CN" altLang="en-US" sz="2800" b="0" i="0" u="none" strike="noStrike" kern="1200" cap="none" spc="0" normalizeH="0" baseline="0" noProof="0" dirty="0" smtClean="0">
                <a:ln>
                  <a:noFill/>
                </a:ln>
                <a:solidFill>
                  <a:schemeClr val="tx1">
                    <a:lumMod val="95000"/>
                    <a:lumOff val="5000"/>
                  </a:schemeClr>
                </a:solidFill>
                <a:effectLst/>
                <a:uLnTx/>
                <a:uFillTx/>
                <a:latin typeface="+mn-ea"/>
                <a:cs typeface="+mn-cs"/>
              </a:rPr>
              <a:t>关于</a:t>
            </a:r>
            <a:r>
              <a:rPr kumimoji="0" lang="en-US" altLang="zh-CN" sz="2800" b="0" i="0" u="none" strike="noStrike" kern="1200" cap="none" spc="0" normalizeH="0" baseline="0" noProof="0" dirty="0" err="1" smtClean="0">
                <a:ln>
                  <a:noFill/>
                </a:ln>
                <a:solidFill>
                  <a:schemeClr val="tx1">
                    <a:lumMod val="95000"/>
                    <a:lumOff val="5000"/>
                  </a:schemeClr>
                </a:solidFill>
                <a:effectLst/>
                <a:uLnTx/>
                <a:uFillTx/>
                <a:latin typeface="Arial" pitchFamily="34" charset="0"/>
                <a:cs typeface="Arial" pitchFamily="34" charset="0"/>
              </a:rPr>
              <a:t>Thieme</a:t>
            </a:r>
            <a:r>
              <a:rPr kumimoji="0" lang="zh-CN" altLang="en-US" sz="2800" b="0" i="0" u="none" strike="noStrike" kern="1200" cap="none" spc="0" normalizeH="0" baseline="0" noProof="0" dirty="0" smtClean="0">
                <a:ln>
                  <a:noFill/>
                </a:ln>
                <a:solidFill>
                  <a:schemeClr val="tx1">
                    <a:lumMod val="95000"/>
                    <a:lumOff val="5000"/>
                  </a:schemeClr>
                </a:solidFill>
                <a:effectLst/>
                <a:uLnTx/>
                <a:uFillTx/>
                <a:latin typeface="+mn-ea"/>
                <a:cs typeface="+mn-cs"/>
              </a:rPr>
              <a:t>出版社</a:t>
            </a:r>
            <a:endParaRPr kumimoji="0" lang="en-US" altLang="zh-CN" sz="2800" b="0" i="0" u="none" strike="noStrike" kern="1200" cap="none" spc="0" normalizeH="0" baseline="0" noProof="0" dirty="0" smtClean="0">
              <a:ln>
                <a:noFill/>
              </a:ln>
              <a:solidFill>
                <a:schemeClr val="tx1">
                  <a:lumMod val="95000"/>
                  <a:lumOff val="5000"/>
                </a:schemeClr>
              </a:solidFill>
              <a:effectLst/>
              <a:uLnTx/>
              <a:uFillTx/>
              <a:latin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altLang="zh-CN" sz="2800" b="0" i="0" u="none" strike="noStrike" kern="1200" cap="none" spc="0" normalizeH="0" baseline="0" noProof="0" dirty="0" smtClean="0">
              <a:ln>
                <a:noFill/>
              </a:ln>
              <a:solidFill>
                <a:schemeClr val="tx1">
                  <a:lumMod val="95000"/>
                  <a:lumOff val="5000"/>
                </a:schemeClr>
              </a:solidFill>
              <a:effectLst/>
              <a:uLnTx/>
              <a:uFillTx/>
              <a:latin typeface="+mn-ea"/>
              <a:cs typeface="+mn-cs"/>
            </a:endParaRPr>
          </a:p>
          <a:p>
            <a:pPr marL="342900" lvl="0" indent="-342900">
              <a:spcBef>
                <a:spcPct val="20000"/>
              </a:spcBef>
            </a:pPr>
            <a:r>
              <a:rPr lang="en-US" altLang="zh-CN" sz="2800" dirty="0" smtClean="0">
                <a:solidFill>
                  <a:schemeClr val="tx1">
                    <a:lumMod val="95000"/>
                    <a:lumOff val="5000"/>
                  </a:schemeClr>
                </a:solidFill>
                <a:latin typeface="+mn-ea"/>
              </a:rPr>
              <a:t>   2</a:t>
            </a:r>
            <a:r>
              <a:rPr lang="zh-CN" altLang="en-US" sz="2800" dirty="0" smtClean="0">
                <a:solidFill>
                  <a:schemeClr val="tx1">
                    <a:lumMod val="95000"/>
                    <a:lumOff val="5000"/>
                  </a:schemeClr>
                </a:solidFill>
                <a:latin typeface="+mn-ea"/>
              </a:rPr>
              <a:t>关于</a:t>
            </a:r>
            <a:r>
              <a:rPr lang="en-US" sz="2800" b="1" dirty="0" err="1" smtClean="0">
                <a:solidFill>
                  <a:schemeClr val="tx1">
                    <a:lumMod val="95000"/>
                    <a:lumOff val="5000"/>
                  </a:schemeClr>
                </a:solidFill>
                <a:latin typeface="Arial" pitchFamily="34" charset="0"/>
                <a:cs typeface="Arial" pitchFamily="34" charset="0"/>
              </a:rPr>
              <a:t>Thieme</a:t>
            </a:r>
            <a:r>
              <a:rPr lang="en-US" sz="2800" b="1" dirty="0" smtClean="0">
                <a:solidFill>
                  <a:schemeClr val="tx1">
                    <a:lumMod val="95000"/>
                    <a:lumOff val="5000"/>
                  </a:schemeClr>
                </a:solidFill>
                <a:latin typeface="Arial" pitchFamily="34" charset="0"/>
                <a:cs typeface="Arial" pitchFamily="34" charset="0"/>
              </a:rPr>
              <a:t> E-Journals</a:t>
            </a:r>
          </a:p>
          <a:p>
            <a:pPr marL="342900" lvl="0" indent="-342900">
              <a:spcBef>
                <a:spcPct val="20000"/>
              </a:spcBef>
            </a:pPr>
            <a:endParaRPr lang="en-US" altLang="zh-CN" sz="2800" dirty="0" smtClean="0">
              <a:solidFill>
                <a:schemeClr val="tx1">
                  <a:lumMod val="95000"/>
                  <a:lumOff val="5000"/>
                </a:schemeClr>
              </a:solidFill>
              <a:latin typeface="+mn-ea"/>
            </a:endParaRPr>
          </a:p>
          <a:p>
            <a:pPr marL="342900" indent="-342900">
              <a:spcBef>
                <a:spcPct val="20000"/>
              </a:spcBef>
            </a:pPr>
            <a:r>
              <a:rPr kumimoji="0" lang="en-US" altLang="zh-CN" sz="2800" b="0" i="0" u="none" strike="noStrike" kern="1200" cap="none" spc="0" normalizeH="0" baseline="0" noProof="0" dirty="0" smtClean="0">
                <a:ln>
                  <a:noFill/>
                </a:ln>
                <a:solidFill>
                  <a:schemeClr val="tx1">
                    <a:lumMod val="95000"/>
                    <a:lumOff val="5000"/>
                  </a:schemeClr>
                </a:solidFill>
                <a:effectLst/>
                <a:uLnTx/>
                <a:uFillTx/>
                <a:latin typeface="+mn-ea"/>
                <a:cs typeface="+mn-cs"/>
              </a:rPr>
              <a:t>3</a:t>
            </a:r>
            <a:r>
              <a:rPr kumimoji="0" lang="zh-CN" altLang="en-US" sz="2800" b="0" i="0" u="none" strike="noStrike" kern="1200" cap="none" spc="0" normalizeH="0" baseline="0" noProof="0" dirty="0" smtClean="0">
                <a:ln>
                  <a:noFill/>
                </a:ln>
                <a:solidFill>
                  <a:schemeClr val="tx1">
                    <a:lumMod val="95000"/>
                    <a:lumOff val="5000"/>
                  </a:schemeClr>
                </a:solidFill>
                <a:effectLst/>
                <a:uLnTx/>
                <a:uFillTx/>
                <a:latin typeface="+mn-ea"/>
                <a:cs typeface="+mn-cs"/>
              </a:rPr>
              <a:t>如何使用</a:t>
            </a:r>
            <a:r>
              <a:rPr lang="en-US" sz="2800" b="1" dirty="0" err="1" smtClean="0">
                <a:solidFill>
                  <a:schemeClr val="tx1">
                    <a:lumMod val="95000"/>
                    <a:lumOff val="5000"/>
                  </a:schemeClr>
                </a:solidFill>
                <a:latin typeface="Arial" pitchFamily="34" charset="0"/>
                <a:cs typeface="Arial" pitchFamily="34" charset="0"/>
              </a:rPr>
              <a:t>Thieme</a:t>
            </a:r>
            <a:r>
              <a:rPr lang="en-US" sz="2800" b="1" dirty="0" smtClean="0">
                <a:solidFill>
                  <a:schemeClr val="tx1">
                    <a:lumMod val="95000"/>
                    <a:lumOff val="5000"/>
                  </a:schemeClr>
                </a:solidFill>
                <a:latin typeface="Arial" pitchFamily="34" charset="0"/>
                <a:cs typeface="Arial" pitchFamily="34" charset="0"/>
              </a:rPr>
              <a:t> E-Journals</a:t>
            </a:r>
            <a:endParaRPr kumimoji="0" lang="en-US" altLang="zh-CN" sz="2800" b="0" i="0" u="none" strike="noStrike" kern="1200" cap="none" spc="0" normalizeH="0" baseline="0" noProof="0" dirty="0" smtClean="0">
              <a:ln>
                <a:noFill/>
              </a:ln>
              <a:solidFill>
                <a:schemeClr val="tx1">
                  <a:lumMod val="95000"/>
                  <a:lumOff val="5000"/>
                </a:schemeClr>
              </a:solidFill>
              <a:effectLst/>
              <a:uLnTx/>
              <a:uFillTx/>
              <a:latin typeface="Arial" pitchFamily="34" charset="0"/>
              <a:cs typeface="Arial" pitchFamily="34" charset="0"/>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zh-CN" altLang="en-US" sz="2400" dirty="0" smtClean="0">
                <a:solidFill>
                  <a:schemeClr val="tx1">
                    <a:lumMod val="95000"/>
                    <a:lumOff val="5000"/>
                  </a:schemeClr>
                </a:solidFill>
                <a:latin typeface="+mn-ea"/>
              </a:rPr>
              <a:t>用户登录</a:t>
            </a:r>
            <a:endParaRPr lang="en-US" altLang="zh-CN" sz="2400" dirty="0" smtClean="0">
              <a:solidFill>
                <a:schemeClr val="tx1">
                  <a:lumMod val="95000"/>
                  <a:lumOff val="5000"/>
                </a:schemeClr>
              </a:solidFill>
              <a:latin typeface="+mn-ea"/>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zh-CN" altLang="en-US" sz="2400" dirty="0" smtClean="0">
                <a:solidFill>
                  <a:schemeClr val="tx1">
                    <a:lumMod val="95000"/>
                    <a:lumOff val="5000"/>
                  </a:schemeClr>
                </a:solidFill>
                <a:latin typeface="+mn-ea"/>
              </a:rPr>
              <a:t>数据库主页</a:t>
            </a:r>
            <a:endParaRPr lang="en-US" altLang="zh-CN" sz="2400" dirty="0" smtClean="0">
              <a:solidFill>
                <a:schemeClr val="tx1">
                  <a:lumMod val="95000"/>
                  <a:lumOff val="5000"/>
                </a:schemeClr>
              </a:solidFill>
              <a:latin typeface="+mn-ea"/>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2400" b="0" i="0" u="none" strike="noStrike" kern="1200" cap="none" spc="0" normalizeH="0" baseline="0" noProof="0" dirty="0" smtClean="0">
                <a:ln>
                  <a:noFill/>
                </a:ln>
                <a:solidFill>
                  <a:schemeClr val="tx1">
                    <a:lumMod val="95000"/>
                    <a:lumOff val="5000"/>
                  </a:schemeClr>
                </a:solidFill>
                <a:effectLst/>
                <a:uLnTx/>
                <a:uFillTx/>
                <a:latin typeface="+mn-ea"/>
                <a:cs typeface="+mn-cs"/>
              </a:rPr>
              <a:t>资源检索</a:t>
            </a:r>
            <a:endParaRPr kumimoji="0" lang="en-US" altLang="zh-CN" sz="2400" b="0" i="0" u="none" strike="noStrike" kern="1200" cap="none" spc="0" normalizeH="0" baseline="0" noProof="0" dirty="0" smtClean="0">
              <a:ln>
                <a:noFill/>
              </a:ln>
              <a:solidFill>
                <a:schemeClr val="tx1">
                  <a:lumMod val="95000"/>
                  <a:lumOff val="5000"/>
                </a:schemeClr>
              </a:solidFill>
              <a:effectLst/>
              <a:uLnTx/>
              <a:uFillTx/>
              <a:latin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2400" b="0" i="0" u="none" strike="noStrike" kern="1200" cap="none" spc="0" normalizeH="0" baseline="0" noProof="0" dirty="0" smtClean="0">
              <a:ln>
                <a:noFill/>
              </a:ln>
              <a:solidFill>
                <a:schemeClr val="tx1">
                  <a:lumMod val="95000"/>
                  <a:lumOff val="5000"/>
                </a:schemeClr>
              </a:solidFill>
              <a:effectLst/>
              <a:uLnTx/>
              <a:uFillTx/>
              <a:latin typeface="+mn-ea"/>
              <a:cs typeface="+mn-cs"/>
            </a:endParaRPr>
          </a:p>
          <a:p>
            <a:pPr marL="342900" marR="0" lvl="2" indent="-342900" algn="l" defTabSz="914400" rtl="0" eaLnBrk="1" fontAlgn="auto" latinLnBrk="0" hangingPunct="1">
              <a:lnSpc>
                <a:spcPct val="150000"/>
              </a:lnSpc>
              <a:spcBef>
                <a:spcPct val="20000"/>
              </a:spcBef>
              <a:spcAft>
                <a:spcPts val="0"/>
              </a:spcAft>
              <a:buClrTx/>
              <a:buSzTx/>
              <a:tabLst/>
              <a:defRPr/>
            </a:pPr>
            <a:r>
              <a:rPr lang="en-US" altLang="zh-CN" sz="2800" dirty="0" smtClean="0">
                <a:solidFill>
                  <a:schemeClr val="tx1">
                    <a:lumMod val="95000"/>
                    <a:lumOff val="5000"/>
                  </a:schemeClr>
                </a:solidFill>
                <a:latin typeface="+mn-ea"/>
              </a:rPr>
              <a:t>4</a:t>
            </a:r>
            <a:r>
              <a:rPr lang="zh-CN" altLang="en-US" sz="2800" dirty="0" smtClean="0">
                <a:solidFill>
                  <a:schemeClr val="tx1">
                    <a:lumMod val="95000"/>
                    <a:lumOff val="5000"/>
                  </a:schemeClr>
                </a:solidFill>
                <a:latin typeface="+mn-ea"/>
              </a:rPr>
              <a:t>关于期刊投稿</a:t>
            </a:r>
            <a:endParaRPr lang="en-US" altLang="zh-CN" sz="2800" dirty="0" smtClean="0">
              <a:solidFill>
                <a:schemeClr val="tx1">
                  <a:lumMod val="95000"/>
                  <a:lumOff val="5000"/>
                </a:schemeClr>
              </a:solidFill>
              <a:latin typeface="+mn-ea"/>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CN" sz="3200" b="0" i="0" u="none" strike="noStrike" kern="1200" cap="none" spc="0" normalizeH="0" baseline="0" noProof="0" dirty="0" smtClean="0">
                <a:ln>
                  <a:noFill/>
                </a:ln>
                <a:solidFill>
                  <a:schemeClr val="tx1">
                    <a:lumMod val="95000"/>
                    <a:lumOff val="5000"/>
                  </a:schemeClr>
                </a:solidFill>
                <a:effectLst/>
                <a:uLnTx/>
                <a:uFillTx/>
                <a:latin typeface="+mn-ea"/>
                <a:cs typeface="+mn-cs"/>
              </a:rPr>
              <a:t> </a:t>
            </a:r>
          </a:p>
        </p:txBody>
      </p:sp>
      <p:pic>
        <p:nvPicPr>
          <p:cNvPr id="5" name="图片 4" descr="QQ图片20131227143622.jpg"/>
          <p:cNvPicPr>
            <a:picLocks noChangeAspect="1"/>
          </p:cNvPicPr>
          <p:nvPr/>
        </p:nvPicPr>
        <p:blipFill>
          <a:blip r:embed="rId2" cstate="print"/>
          <a:stretch>
            <a:fillRect/>
          </a:stretch>
        </p:blipFill>
        <p:spPr>
          <a:xfrm>
            <a:off x="4824401" y="1844824"/>
            <a:ext cx="4319599" cy="391223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92696"/>
            <a:ext cx="2357454" cy="461665"/>
          </a:xfrm>
          <a:prstGeom prst="rect">
            <a:avLst/>
          </a:prstGeom>
          <a:noFill/>
        </p:spPr>
        <p:txBody>
          <a:bodyPr wrap="square" rtlCol="0">
            <a:spAutoFit/>
          </a:bodyPr>
          <a:lstStyle/>
          <a:p>
            <a:r>
              <a:rPr lang="zh-CN" altLang="en-US" sz="2400" dirty="0" smtClean="0"/>
              <a:t>资源检索</a:t>
            </a:r>
            <a:endParaRPr lang="zh-CN" altLang="en-US" sz="2400" dirty="0"/>
          </a:p>
        </p:txBody>
      </p:sp>
      <p:pic>
        <p:nvPicPr>
          <p:cNvPr id="13313" name="Picture 1"/>
          <p:cNvPicPr>
            <a:picLocks noChangeAspect="1" noChangeArrowheads="1"/>
          </p:cNvPicPr>
          <p:nvPr/>
        </p:nvPicPr>
        <p:blipFill>
          <a:blip r:embed="rId2" cstate="print"/>
          <a:srcRect/>
          <a:stretch>
            <a:fillRect/>
          </a:stretch>
        </p:blipFill>
        <p:spPr bwMode="auto">
          <a:xfrm>
            <a:off x="19050" y="1171575"/>
            <a:ext cx="9124950" cy="5686425"/>
          </a:xfrm>
          <a:prstGeom prst="rect">
            <a:avLst/>
          </a:prstGeom>
          <a:noFill/>
          <a:ln w="9525">
            <a:noFill/>
            <a:miter lim="800000"/>
            <a:headEnd/>
            <a:tailEnd/>
          </a:ln>
        </p:spPr>
      </p:pic>
      <p:sp>
        <p:nvSpPr>
          <p:cNvPr id="6" name="矩形标注 5"/>
          <p:cNvSpPr/>
          <p:nvPr/>
        </p:nvSpPr>
        <p:spPr>
          <a:xfrm>
            <a:off x="611560" y="4581128"/>
            <a:ext cx="2500330" cy="642942"/>
          </a:xfrm>
          <a:prstGeom prst="wedgeRectCallout">
            <a:avLst>
              <a:gd name="adj1" fmla="val -41628"/>
              <a:gd name="adj2" fmla="val -95748"/>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选择期刊年限进行浏览</a:t>
            </a:r>
            <a:endParaRPr lang="zh-CN" altLang="en-US" dirty="0">
              <a:solidFill>
                <a:schemeClr val="tx1"/>
              </a:solidFill>
            </a:endParaRPr>
          </a:p>
        </p:txBody>
      </p:sp>
      <p:sp>
        <p:nvSpPr>
          <p:cNvPr id="10" name="矩形标注 9"/>
          <p:cNvSpPr/>
          <p:nvPr/>
        </p:nvSpPr>
        <p:spPr>
          <a:xfrm>
            <a:off x="4716016" y="3861048"/>
            <a:ext cx="2160240" cy="570934"/>
          </a:xfrm>
          <a:prstGeom prst="wedgeRectCallout">
            <a:avLst>
              <a:gd name="adj1" fmla="val -41628"/>
              <a:gd name="adj2" fmla="val -95748"/>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点击进入浏览文献</a:t>
            </a:r>
            <a:endParaRPr lang="zh-CN" altLang="en-US"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92696"/>
            <a:ext cx="2357454" cy="461665"/>
          </a:xfrm>
          <a:prstGeom prst="rect">
            <a:avLst/>
          </a:prstGeom>
          <a:noFill/>
        </p:spPr>
        <p:txBody>
          <a:bodyPr wrap="square" rtlCol="0">
            <a:spAutoFit/>
          </a:bodyPr>
          <a:lstStyle/>
          <a:p>
            <a:r>
              <a:rPr lang="zh-CN" altLang="en-US" sz="2400" dirty="0" smtClean="0"/>
              <a:t>资源检索</a:t>
            </a:r>
            <a:endParaRPr lang="zh-CN" altLang="en-US" sz="2400" dirty="0"/>
          </a:p>
        </p:txBody>
      </p:sp>
      <p:pic>
        <p:nvPicPr>
          <p:cNvPr id="1026" name="Picture 2"/>
          <p:cNvPicPr>
            <a:picLocks noChangeAspect="1" noChangeArrowheads="1"/>
          </p:cNvPicPr>
          <p:nvPr/>
        </p:nvPicPr>
        <p:blipFill>
          <a:blip r:embed="rId2" cstate="print"/>
          <a:srcRect/>
          <a:stretch>
            <a:fillRect/>
          </a:stretch>
        </p:blipFill>
        <p:spPr bwMode="auto">
          <a:xfrm>
            <a:off x="-76200" y="1619250"/>
            <a:ext cx="9220200" cy="5238750"/>
          </a:xfrm>
          <a:prstGeom prst="rect">
            <a:avLst/>
          </a:prstGeom>
          <a:noFill/>
          <a:ln w="9525">
            <a:noFill/>
            <a:miter lim="800000"/>
            <a:headEnd/>
            <a:tailEnd/>
          </a:ln>
        </p:spPr>
      </p:pic>
      <p:sp>
        <p:nvSpPr>
          <p:cNvPr id="7" name="矩形标注 6"/>
          <p:cNvSpPr/>
          <p:nvPr/>
        </p:nvSpPr>
        <p:spPr>
          <a:xfrm>
            <a:off x="2627784" y="5013176"/>
            <a:ext cx="2160240" cy="570934"/>
          </a:xfrm>
          <a:prstGeom prst="wedgeRectCallout">
            <a:avLst>
              <a:gd name="adj1" fmla="val -41628"/>
              <a:gd name="adj2" fmla="val -95748"/>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显示文摘内容</a:t>
            </a:r>
            <a:endParaRPr lang="zh-CN" altLang="en-US" dirty="0">
              <a:solidFill>
                <a:schemeClr val="tx1"/>
              </a:solidFill>
            </a:endParaRPr>
          </a:p>
        </p:txBody>
      </p:sp>
      <p:sp>
        <p:nvSpPr>
          <p:cNvPr id="8" name="矩形标注 7"/>
          <p:cNvSpPr/>
          <p:nvPr/>
        </p:nvSpPr>
        <p:spPr>
          <a:xfrm>
            <a:off x="5796136" y="3789040"/>
            <a:ext cx="2160240" cy="570934"/>
          </a:xfrm>
          <a:prstGeom prst="wedgeRectCallout">
            <a:avLst>
              <a:gd name="adj1" fmla="val -5756"/>
              <a:gd name="adj2" fmla="val 88842"/>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PDF</a:t>
            </a:r>
            <a:r>
              <a:rPr lang="zh-CN" altLang="en-US" dirty="0" smtClean="0">
                <a:solidFill>
                  <a:schemeClr val="tx1"/>
                </a:solidFill>
              </a:rPr>
              <a:t>格式下载全文</a:t>
            </a:r>
            <a:endParaRPr lang="zh-CN" altLang="en-US"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92696"/>
            <a:ext cx="2357454" cy="461665"/>
          </a:xfrm>
          <a:prstGeom prst="rect">
            <a:avLst/>
          </a:prstGeom>
          <a:noFill/>
        </p:spPr>
        <p:txBody>
          <a:bodyPr wrap="square" rtlCol="0">
            <a:spAutoFit/>
          </a:bodyPr>
          <a:lstStyle/>
          <a:p>
            <a:r>
              <a:rPr lang="zh-CN" altLang="en-US" sz="2400" dirty="0" smtClean="0"/>
              <a:t>资源检索</a:t>
            </a:r>
            <a:endParaRPr lang="zh-CN" altLang="en-US" sz="2400" dirty="0"/>
          </a:p>
        </p:txBody>
      </p:sp>
      <p:sp>
        <p:nvSpPr>
          <p:cNvPr id="1025" name="AutoShape 1" descr="C:\Users\Lucy\AppData\Roaming\Tencent\Users\707476910\QQ\WinTemp\RichOle\ZiI@]PGEHTS5PA}W03`CK.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26" name="AutoShape 2" descr="C:\Users\Lucy\AppData\Roaming\Tencent\Users\707476910\QQ\WinTemp\RichOle\ZiI@]PGEHTS5PA}W03`CK.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27" name="AutoShape 3" descr="C:\Users\Lucy\AppData\Roaming\Tencent\Users\707476910\QQ\WinTemp\RichOle\ZiI@]PGEHTS5PA}W03`CK.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028" name="Picture 4"/>
          <p:cNvPicPr>
            <a:picLocks noChangeAspect="1" noChangeArrowheads="1"/>
          </p:cNvPicPr>
          <p:nvPr/>
        </p:nvPicPr>
        <p:blipFill>
          <a:blip r:embed="rId2" cstate="print"/>
          <a:srcRect/>
          <a:stretch>
            <a:fillRect/>
          </a:stretch>
        </p:blipFill>
        <p:spPr bwMode="auto">
          <a:xfrm>
            <a:off x="0" y="1952625"/>
            <a:ext cx="7408863" cy="4905375"/>
          </a:xfrm>
          <a:prstGeom prst="rect">
            <a:avLst/>
          </a:prstGeom>
          <a:noFill/>
          <a:ln w="9525">
            <a:noFill/>
            <a:miter lim="800000"/>
            <a:headEnd/>
            <a:tailEnd/>
          </a:ln>
        </p:spPr>
      </p:pic>
      <p:sp>
        <p:nvSpPr>
          <p:cNvPr id="7" name="矩形标注 6"/>
          <p:cNvSpPr/>
          <p:nvPr/>
        </p:nvSpPr>
        <p:spPr>
          <a:xfrm>
            <a:off x="2195736" y="1412776"/>
            <a:ext cx="3528392" cy="570934"/>
          </a:xfrm>
          <a:prstGeom prst="wedgeRectCallout">
            <a:avLst>
              <a:gd name="adj1" fmla="val -66021"/>
              <a:gd name="adj2" fmla="val 140419"/>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下拉菜单显示与检索相关期刊</a:t>
            </a:r>
            <a:endParaRPr lang="zh-CN" altLang="en-US" dirty="0">
              <a:solidFill>
                <a:schemeClr val="tx1"/>
              </a:solidFill>
            </a:endParaRPr>
          </a:p>
        </p:txBody>
      </p:sp>
      <p:sp>
        <p:nvSpPr>
          <p:cNvPr id="8" name="矩形标注 7"/>
          <p:cNvSpPr/>
          <p:nvPr/>
        </p:nvSpPr>
        <p:spPr>
          <a:xfrm>
            <a:off x="2483768" y="3429000"/>
            <a:ext cx="3528392" cy="570934"/>
          </a:xfrm>
          <a:prstGeom prst="wedgeRectCallout">
            <a:avLst>
              <a:gd name="adj1" fmla="val -66021"/>
              <a:gd name="adj2" fmla="val 140419"/>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显示与检索相关电子书</a:t>
            </a:r>
            <a:endParaRPr lang="zh-CN" altLang="en-US"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692696"/>
            <a:ext cx="2357454" cy="461665"/>
          </a:xfrm>
          <a:prstGeom prst="rect">
            <a:avLst/>
          </a:prstGeom>
          <a:noFill/>
        </p:spPr>
        <p:txBody>
          <a:bodyPr wrap="square" rtlCol="0">
            <a:spAutoFit/>
          </a:bodyPr>
          <a:lstStyle/>
          <a:p>
            <a:r>
              <a:rPr lang="zh-CN" altLang="en-US" sz="2400" dirty="0" smtClean="0"/>
              <a:t>资源检索</a:t>
            </a:r>
            <a:endParaRPr lang="zh-CN" altLang="en-US" sz="2400" dirty="0"/>
          </a:p>
        </p:txBody>
      </p:sp>
      <p:pic>
        <p:nvPicPr>
          <p:cNvPr id="8" name="图片 7" descr="12.jpg"/>
          <p:cNvPicPr>
            <a:picLocks noChangeAspect="1"/>
          </p:cNvPicPr>
          <p:nvPr/>
        </p:nvPicPr>
        <p:blipFill>
          <a:blip r:embed="rId2" cstate="print"/>
          <a:stretch>
            <a:fillRect/>
          </a:stretch>
        </p:blipFill>
        <p:spPr>
          <a:xfrm>
            <a:off x="0" y="1409700"/>
            <a:ext cx="8963025" cy="5448300"/>
          </a:xfrm>
          <a:prstGeom prst="rect">
            <a:avLst/>
          </a:prstGeom>
        </p:spPr>
      </p:pic>
      <p:pic>
        <p:nvPicPr>
          <p:cNvPr id="5" name="图片 4" descr="13.jpg"/>
          <p:cNvPicPr>
            <a:picLocks noChangeAspect="1"/>
          </p:cNvPicPr>
          <p:nvPr/>
        </p:nvPicPr>
        <p:blipFill>
          <a:blip r:embed="rId3" cstate="print"/>
          <a:stretch>
            <a:fillRect/>
          </a:stretch>
        </p:blipFill>
        <p:spPr>
          <a:xfrm>
            <a:off x="1857356" y="928670"/>
            <a:ext cx="6829425" cy="5572125"/>
          </a:xfrm>
          <a:prstGeom prst="rect">
            <a:avLst/>
          </a:prstGeom>
        </p:spPr>
      </p:pic>
      <p:cxnSp>
        <p:nvCxnSpPr>
          <p:cNvPr id="7" name="直接连接符 6"/>
          <p:cNvCxnSpPr/>
          <p:nvPr/>
        </p:nvCxnSpPr>
        <p:spPr>
          <a:xfrm>
            <a:off x="5857884" y="1928802"/>
            <a:ext cx="1000132"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矩形标注 9"/>
          <p:cNvSpPr/>
          <p:nvPr/>
        </p:nvSpPr>
        <p:spPr>
          <a:xfrm>
            <a:off x="5715008" y="2500306"/>
            <a:ext cx="2643206" cy="642942"/>
          </a:xfrm>
          <a:prstGeom prst="wedgeRectCallout">
            <a:avLst>
              <a:gd name="adj1" fmla="val -28857"/>
              <a:gd name="adj2" fmla="val -81250"/>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全文可进行</a:t>
            </a:r>
            <a:r>
              <a:rPr lang="en-US" altLang="zh-CN" dirty="0" smtClean="0">
                <a:solidFill>
                  <a:schemeClr val="tx1"/>
                </a:solidFill>
              </a:rPr>
              <a:t>PDF</a:t>
            </a:r>
            <a:r>
              <a:rPr lang="zh-CN" altLang="en-US" dirty="0" smtClean="0">
                <a:solidFill>
                  <a:schemeClr val="tx1"/>
                </a:solidFill>
              </a:rPr>
              <a:t>格式下载</a:t>
            </a:r>
            <a:endParaRPr lang="zh-CN" altLang="en-US"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857232"/>
            <a:ext cx="2357454" cy="461665"/>
          </a:xfrm>
          <a:prstGeom prst="rect">
            <a:avLst/>
          </a:prstGeom>
          <a:noFill/>
        </p:spPr>
        <p:txBody>
          <a:bodyPr wrap="square" rtlCol="0">
            <a:spAutoFit/>
          </a:bodyPr>
          <a:lstStyle/>
          <a:p>
            <a:r>
              <a:rPr lang="zh-CN" altLang="en-US" sz="2400" dirty="0" smtClean="0"/>
              <a:t>资源检索</a:t>
            </a:r>
            <a:endParaRPr lang="zh-CN" altLang="en-US" sz="2400" dirty="0"/>
          </a:p>
        </p:txBody>
      </p:sp>
      <p:pic>
        <p:nvPicPr>
          <p:cNvPr id="8" name="图片 7" descr="12.jpg"/>
          <p:cNvPicPr>
            <a:picLocks noChangeAspect="1"/>
          </p:cNvPicPr>
          <p:nvPr/>
        </p:nvPicPr>
        <p:blipFill>
          <a:blip r:embed="rId2" cstate="print"/>
          <a:stretch>
            <a:fillRect/>
          </a:stretch>
        </p:blipFill>
        <p:spPr>
          <a:xfrm>
            <a:off x="0" y="1409700"/>
            <a:ext cx="8963025" cy="5448300"/>
          </a:xfrm>
          <a:prstGeom prst="rect">
            <a:avLst/>
          </a:prstGeom>
        </p:spPr>
      </p:pic>
      <p:pic>
        <p:nvPicPr>
          <p:cNvPr id="5" name="图片 4" descr="15.jpg"/>
          <p:cNvPicPr>
            <a:picLocks noChangeAspect="1"/>
          </p:cNvPicPr>
          <p:nvPr/>
        </p:nvPicPr>
        <p:blipFill>
          <a:blip r:embed="rId3" cstate="print"/>
          <a:stretch>
            <a:fillRect/>
          </a:stretch>
        </p:blipFill>
        <p:spPr>
          <a:xfrm>
            <a:off x="2071670" y="1643050"/>
            <a:ext cx="5505466" cy="4629053"/>
          </a:xfrm>
          <a:prstGeom prst="rect">
            <a:avLst/>
          </a:prstGeom>
        </p:spPr>
      </p:pic>
      <p:sp>
        <p:nvSpPr>
          <p:cNvPr id="6" name="矩形标注 5"/>
          <p:cNvSpPr/>
          <p:nvPr/>
        </p:nvSpPr>
        <p:spPr>
          <a:xfrm>
            <a:off x="4357686" y="2428868"/>
            <a:ext cx="2643206" cy="642942"/>
          </a:xfrm>
          <a:prstGeom prst="wedgeRectCallout">
            <a:avLst>
              <a:gd name="adj1" fmla="val -38523"/>
              <a:gd name="adj2" fmla="val -85433"/>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全文参考文献页面</a:t>
            </a:r>
            <a:endParaRPr lang="zh-CN" altLang="en-US"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857232"/>
            <a:ext cx="3927950" cy="461665"/>
          </a:xfrm>
          <a:prstGeom prst="rect">
            <a:avLst/>
          </a:prstGeom>
          <a:noFill/>
        </p:spPr>
        <p:txBody>
          <a:bodyPr wrap="square" rtlCol="0">
            <a:spAutoFit/>
          </a:bodyPr>
          <a:lstStyle/>
          <a:p>
            <a:r>
              <a:rPr lang="zh-CN" altLang="en-US" sz="2400" dirty="0" smtClean="0"/>
              <a:t>资源检索：检索关键词</a:t>
            </a:r>
            <a:endParaRPr lang="zh-CN" altLang="en-US" sz="2400" dirty="0"/>
          </a:p>
        </p:txBody>
      </p:sp>
      <p:pic>
        <p:nvPicPr>
          <p:cNvPr id="7" name="图片 6" descr="18.jpg"/>
          <p:cNvPicPr>
            <a:picLocks noChangeAspect="1"/>
          </p:cNvPicPr>
          <p:nvPr/>
        </p:nvPicPr>
        <p:blipFill>
          <a:blip r:embed="rId2" cstate="print"/>
          <a:stretch>
            <a:fillRect/>
          </a:stretch>
        </p:blipFill>
        <p:spPr>
          <a:xfrm>
            <a:off x="0" y="1647825"/>
            <a:ext cx="9058275" cy="5210175"/>
          </a:xfrm>
          <a:prstGeom prst="rect">
            <a:avLst/>
          </a:prstGeom>
        </p:spPr>
      </p:pic>
      <p:sp>
        <p:nvSpPr>
          <p:cNvPr id="9" name="矩形标注 8"/>
          <p:cNvSpPr/>
          <p:nvPr/>
        </p:nvSpPr>
        <p:spPr>
          <a:xfrm>
            <a:off x="5143504" y="2428868"/>
            <a:ext cx="2643206" cy="642942"/>
          </a:xfrm>
          <a:prstGeom prst="wedgeRectCallout">
            <a:avLst>
              <a:gd name="adj1" fmla="val 35753"/>
              <a:gd name="adj2" fmla="val -93799"/>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主页选中检索标题栏</a:t>
            </a:r>
            <a:endParaRPr lang="zh-CN" altLang="en-US" dirty="0">
              <a:solidFill>
                <a:schemeClr val="tx1"/>
              </a:solidFill>
            </a:endParaRPr>
          </a:p>
        </p:txBody>
      </p:sp>
      <p:pic>
        <p:nvPicPr>
          <p:cNvPr id="8193" name="Picture 1" descr="C:\Users\Lucy\AppData\Roaming\Tencent\Users\707476910\QQ\WinTemp\RichOle\AQSRJ~NPIX2{@L4%(LPUGG3.jpg"/>
          <p:cNvPicPr>
            <a:picLocks noChangeAspect="1" noChangeArrowheads="1"/>
          </p:cNvPicPr>
          <p:nvPr/>
        </p:nvPicPr>
        <p:blipFill>
          <a:blip r:embed="rId3" cstate="print"/>
          <a:srcRect/>
          <a:stretch>
            <a:fillRect/>
          </a:stretch>
        </p:blipFill>
        <p:spPr bwMode="auto">
          <a:xfrm>
            <a:off x="0" y="3091599"/>
            <a:ext cx="8316416" cy="37664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3"/>
                                        </p:tgtEl>
                                        <p:attrNameLst>
                                          <p:attrName>style.visibility</p:attrName>
                                        </p:attrNameLst>
                                      </p:cBhvr>
                                      <p:to>
                                        <p:strVal val="visible"/>
                                      </p:to>
                                    </p:set>
                                    <p:anim calcmode="lin" valueType="num">
                                      <p:cBhvr additive="base">
                                        <p:cTn id="7" dur="500" fill="hold"/>
                                        <p:tgtEl>
                                          <p:spTgt spid="8193"/>
                                        </p:tgtEl>
                                        <p:attrNameLst>
                                          <p:attrName>ppt_x</p:attrName>
                                        </p:attrNameLst>
                                      </p:cBhvr>
                                      <p:tavLst>
                                        <p:tav tm="0">
                                          <p:val>
                                            <p:strVal val="#ppt_x"/>
                                          </p:val>
                                        </p:tav>
                                        <p:tav tm="100000">
                                          <p:val>
                                            <p:strVal val="#ppt_x"/>
                                          </p:val>
                                        </p:tav>
                                      </p:tavLst>
                                    </p:anim>
                                    <p:anim calcmode="lin" valueType="num">
                                      <p:cBhvr additive="base">
                                        <p:cTn id="8" dur="500" fill="hold"/>
                                        <p:tgtEl>
                                          <p:spTgt spid="81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980728"/>
            <a:ext cx="3207870" cy="830997"/>
          </a:xfrm>
          <a:prstGeom prst="rect">
            <a:avLst/>
          </a:prstGeom>
          <a:noFill/>
        </p:spPr>
        <p:txBody>
          <a:bodyPr wrap="square" rtlCol="0">
            <a:spAutoFit/>
          </a:bodyPr>
          <a:lstStyle/>
          <a:p>
            <a:r>
              <a:rPr lang="zh-CN" altLang="en-US" sz="2400" dirty="0" smtClean="0"/>
              <a:t>资源检索</a:t>
            </a:r>
            <a:r>
              <a:rPr lang="en-US" altLang="zh-CN" sz="2400" dirty="0" smtClean="0"/>
              <a:t>:  </a:t>
            </a:r>
            <a:r>
              <a:rPr lang="zh-CN" altLang="en-US" sz="2400" dirty="0" smtClean="0"/>
              <a:t>检索关键词</a:t>
            </a:r>
          </a:p>
          <a:p>
            <a:endParaRPr lang="zh-CN" altLang="en-US" sz="2400" dirty="0"/>
          </a:p>
        </p:txBody>
      </p:sp>
      <p:pic>
        <p:nvPicPr>
          <p:cNvPr id="7169" name="Picture 1" descr="C:\Users\Lucy\AppData\Roaming\Tencent\Users\707476910\QQ\WinTemp\RichOle\2KF~%T[W36_3XQHAF0}]}EY.jpg"/>
          <p:cNvPicPr>
            <a:picLocks noChangeAspect="1" noChangeArrowheads="1"/>
          </p:cNvPicPr>
          <p:nvPr/>
        </p:nvPicPr>
        <p:blipFill>
          <a:blip r:embed="rId2" cstate="print"/>
          <a:srcRect/>
          <a:stretch>
            <a:fillRect/>
          </a:stretch>
        </p:blipFill>
        <p:spPr bwMode="auto">
          <a:xfrm>
            <a:off x="0" y="1619250"/>
            <a:ext cx="9077325" cy="5238750"/>
          </a:xfrm>
          <a:prstGeom prst="rect">
            <a:avLst/>
          </a:prstGeom>
          <a:noFill/>
        </p:spPr>
      </p:pic>
      <p:sp>
        <p:nvSpPr>
          <p:cNvPr id="7" name="矩形标注 6"/>
          <p:cNvSpPr/>
          <p:nvPr/>
        </p:nvSpPr>
        <p:spPr>
          <a:xfrm>
            <a:off x="3779912" y="2924944"/>
            <a:ext cx="2857520" cy="785818"/>
          </a:xfrm>
          <a:prstGeom prst="wedgeRectCallout">
            <a:avLst>
              <a:gd name="adj1" fmla="val -33436"/>
              <a:gd name="adj2" fmla="val 92344"/>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输入检索词或者关键段落，可用</a:t>
            </a:r>
            <a:r>
              <a:rPr lang="en-US" altLang="zh-CN" dirty="0" smtClean="0">
                <a:solidFill>
                  <a:schemeClr val="tx1"/>
                </a:solidFill>
              </a:rPr>
              <a:t>AND OR</a:t>
            </a:r>
            <a:r>
              <a:rPr lang="zh-CN" altLang="en-US" dirty="0" smtClean="0">
                <a:solidFill>
                  <a:schemeClr val="tx1"/>
                </a:solidFill>
              </a:rPr>
              <a:t>精化检索</a:t>
            </a:r>
            <a:endParaRPr lang="zh-CN" altLang="en-US" dirty="0">
              <a:solidFill>
                <a:schemeClr val="tx1"/>
              </a:solidFill>
            </a:endParaRPr>
          </a:p>
        </p:txBody>
      </p:sp>
      <p:sp>
        <p:nvSpPr>
          <p:cNvPr id="9" name="矩形标注 8"/>
          <p:cNvSpPr/>
          <p:nvPr/>
        </p:nvSpPr>
        <p:spPr>
          <a:xfrm>
            <a:off x="5292080" y="5013176"/>
            <a:ext cx="3459234" cy="785818"/>
          </a:xfrm>
          <a:prstGeom prst="wedgeRectCallout">
            <a:avLst>
              <a:gd name="adj1" fmla="val 28332"/>
              <a:gd name="adj2" fmla="val -99573"/>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点开箭头，可根据全文名，作者姓名，标题名等进行检索</a:t>
            </a:r>
            <a:endParaRPr lang="zh-CN" altLang="en-US" dirty="0">
              <a:solidFill>
                <a:schemeClr val="tx1"/>
              </a:solidFill>
            </a:endParaRPr>
          </a:p>
        </p:txBody>
      </p:sp>
      <p:sp>
        <p:nvSpPr>
          <p:cNvPr id="12" name="矩形标注 11"/>
          <p:cNvSpPr/>
          <p:nvPr/>
        </p:nvSpPr>
        <p:spPr>
          <a:xfrm>
            <a:off x="2195736" y="5013176"/>
            <a:ext cx="2376264" cy="1145858"/>
          </a:xfrm>
          <a:prstGeom prst="wedgeRectCallout">
            <a:avLst>
              <a:gd name="adj1" fmla="val -55131"/>
              <a:gd name="adj2" fmla="val -87131"/>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tx1"/>
                </a:solidFill>
              </a:rPr>
              <a:t>或者直接在左边一栏产品</a:t>
            </a:r>
            <a:r>
              <a:rPr lang="zh-CN" altLang="en-US" dirty="0" smtClean="0">
                <a:solidFill>
                  <a:schemeClr val="tx1"/>
                </a:solidFill>
              </a:rPr>
              <a:t>类型</a:t>
            </a:r>
            <a:r>
              <a:rPr lang="zh-CN" altLang="en-US" dirty="0" smtClean="0">
                <a:solidFill>
                  <a:schemeClr val="tx1"/>
                </a:solidFill>
              </a:rPr>
              <a:t>，相关学科，语言，作者，出版年限等</a:t>
            </a:r>
            <a:r>
              <a:rPr lang="zh-CN" altLang="en-US" dirty="0" smtClean="0">
                <a:solidFill>
                  <a:schemeClr val="tx1"/>
                </a:solidFill>
              </a:rPr>
              <a:t>进行</a:t>
            </a:r>
            <a:r>
              <a:rPr lang="zh-CN" altLang="en-US" dirty="0" smtClean="0">
                <a:solidFill>
                  <a:schemeClr val="tx1"/>
                </a:solidFill>
              </a:rPr>
              <a:t>选择</a:t>
            </a:r>
            <a:endParaRPr lang="zh-CN" alt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980728"/>
            <a:ext cx="3207870" cy="830997"/>
          </a:xfrm>
          <a:prstGeom prst="rect">
            <a:avLst/>
          </a:prstGeom>
          <a:noFill/>
        </p:spPr>
        <p:txBody>
          <a:bodyPr wrap="square" rtlCol="0">
            <a:spAutoFit/>
          </a:bodyPr>
          <a:lstStyle/>
          <a:p>
            <a:r>
              <a:rPr lang="zh-CN" altLang="en-US" sz="2400" dirty="0" smtClean="0"/>
              <a:t>资源检索</a:t>
            </a:r>
            <a:r>
              <a:rPr lang="en-US" altLang="zh-CN" sz="2400" dirty="0" smtClean="0"/>
              <a:t>:  </a:t>
            </a:r>
            <a:r>
              <a:rPr lang="zh-CN" altLang="en-US" sz="2400" dirty="0" smtClean="0"/>
              <a:t>检索关键词</a:t>
            </a:r>
          </a:p>
          <a:p>
            <a:endParaRPr lang="zh-CN" altLang="en-US" sz="2400" dirty="0"/>
          </a:p>
        </p:txBody>
      </p:sp>
      <p:pic>
        <p:nvPicPr>
          <p:cNvPr id="9" name="Picture 1" descr="C:\Users\Lucy\AppData\Roaming\Tencent\Users\707476910\QQ\WinTemp\RichOle\2KF~%T[W36_3XQHAF0}]}EY.jpg"/>
          <p:cNvPicPr>
            <a:picLocks noChangeAspect="1" noChangeArrowheads="1"/>
          </p:cNvPicPr>
          <p:nvPr/>
        </p:nvPicPr>
        <p:blipFill>
          <a:blip r:embed="rId2" cstate="print"/>
          <a:srcRect/>
          <a:stretch>
            <a:fillRect/>
          </a:stretch>
        </p:blipFill>
        <p:spPr bwMode="auto">
          <a:xfrm>
            <a:off x="0" y="1619250"/>
            <a:ext cx="9077325" cy="5238750"/>
          </a:xfrm>
          <a:prstGeom prst="rect">
            <a:avLst/>
          </a:prstGeom>
          <a:noFill/>
        </p:spPr>
      </p:pic>
      <p:sp>
        <p:nvSpPr>
          <p:cNvPr id="11" name="TextBox 10"/>
          <p:cNvSpPr txBox="1"/>
          <p:nvPr/>
        </p:nvSpPr>
        <p:spPr>
          <a:xfrm>
            <a:off x="2699792" y="4293096"/>
            <a:ext cx="1071570" cy="369332"/>
          </a:xfrm>
          <a:prstGeom prst="rect">
            <a:avLst/>
          </a:prstGeom>
          <a:noFill/>
        </p:spPr>
        <p:txBody>
          <a:bodyPr wrap="square" rtlCol="0">
            <a:spAutoFit/>
          </a:bodyPr>
          <a:lstStyle/>
          <a:p>
            <a:r>
              <a:rPr lang="en-US" altLang="zh-CN" dirty="0" smtClean="0">
                <a:solidFill>
                  <a:srgbClr val="FF0000"/>
                </a:solidFill>
              </a:rPr>
              <a:t>hand</a:t>
            </a:r>
            <a:endParaRPr lang="zh-CN" altLang="en-US" dirty="0">
              <a:solidFill>
                <a:srgbClr val="FF0000"/>
              </a:solidFill>
            </a:endParaRPr>
          </a:p>
        </p:txBody>
      </p:sp>
      <p:sp>
        <p:nvSpPr>
          <p:cNvPr id="12" name="矩形标注 11"/>
          <p:cNvSpPr/>
          <p:nvPr/>
        </p:nvSpPr>
        <p:spPr>
          <a:xfrm>
            <a:off x="2843808" y="4941168"/>
            <a:ext cx="2714644" cy="785818"/>
          </a:xfrm>
          <a:prstGeom prst="wedgeRectCallout">
            <a:avLst>
              <a:gd name="adj1" fmla="val -19468"/>
              <a:gd name="adj2" fmla="val -85623"/>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如输入</a:t>
            </a:r>
            <a:r>
              <a:rPr lang="en-US" altLang="zh-CN" dirty="0" smtClean="0">
                <a:solidFill>
                  <a:schemeClr val="tx1"/>
                </a:solidFill>
              </a:rPr>
              <a:t>hand</a:t>
            </a:r>
            <a:r>
              <a:rPr lang="zh-CN" altLang="en-US" dirty="0" smtClean="0">
                <a:solidFill>
                  <a:schemeClr val="tx1"/>
                </a:solidFill>
              </a:rPr>
              <a:t>进行全文检索</a:t>
            </a:r>
            <a:endParaRPr lang="zh-CN" alt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9552" y="908720"/>
            <a:ext cx="3207870" cy="830997"/>
          </a:xfrm>
          <a:prstGeom prst="rect">
            <a:avLst/>
          </a:prstGeom>
          <a:noFill/>
        </p:spPr>
        <p:txBody>
          <a:bodyPr wrap="square" rtlCol="0">
            <a:spAutoFit/>
          </a:bodyPr>
          <a:lstStyle/>
          <a:p>
            <a:r>
              <a:rPr lang="zh-CN" altLang="en-US" sz="2400" dirty="0" smtClean="0"/>
              <a:t>资源检索</a:t>
            </a:r>
            <a:r>
              <a:rPr lang="en-US" altLang="zh-CN" sz="2400" dirty="0" smtClean="0"/>
              <a:t>:  </a:t>
            </a:r>
            <a:r>
              <a:rPr lang="zh-CN" altLang="en-US" sz="2400" dirty="0" smtClean="0"/>
              <a:t>检索关键词</a:t>
            </a:r>
          </a:p>
          <a:p>
            <a:endParaRPr lang="zh-CN" altLang="en-US" sz="2400" dirty="0"/>
          </a:p>
        </p:txBody>
      </p:sp>
      <p:pic>
        <p:nvPicPr>
          <p:cNvPr id="5121" name="Picture 1" descr="C:\Users\Lucy\AppData\Roaming\Tencent\Users\707476910\QQ\WinTemp\RichOle\F(8}AKS~`73`1B{YHHLKW19.jpg"/>
          <p:cNvPicPr>
            <a:picLocks noChangeAspect="1" noChangeArrowheads="1"/>
          </p:cNvPicPr>
          <p:nvPr/>
        </p:nvPicPr>
        <p:blipFill>
          <a:blip r:embed="rId2" cstate="print"/>
          <a:srcRect/>
          <a:stretch>
            <a:fillRect/>
          </a:stretch>
        </p:blipFill>
        <p:spPr bwMode="auto">
          <a:xfrm>
            <a:off x="0" y="1473346"/>
            <a:ext cx="8402141" cy="5384654"/>
          </a:xfrm>
          <a:prstGeom prst="rect">
            <a:avLst/>
          </a:prstGeom>
          <a:noFill/>
        </p:spPr>
      </p:pic>
      <p:sp>
        <p:nvSpPr>
          <p:cNvPr id="6" name="矩形标注 5"/>
          <p:cNvSpPr/>
          <p:nvPr/>
        </p:nvSpPr>
        <p:spPr>
          <a:xfrm>
            <a:off x="5652120" y="4725144"/>
            <a:ext cx="3240360" cy="1073850"/>
          </a:xfrm>
          <a:prstGeom prst="wedgeRectCallout">
            <a:avLst>
              <a:gd name="adj1" fmla="val 6360"/>
              <a:gd name="adj2" fmla="val -84180"/>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tx1"/>
                </a:solidFill>
              </a:rPr>
              <a:t>出现的检索结果中可按照上线时间，标题名称，相关性，作者姓名进行进一步检索</a:t>
            </a:r>
            <a:endParaRPr lang="zh-CN" alt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857232"/>
            <a:ext cx="2357454" cy="461665"/>
          </a:xfrm>
          <a:prstGeom prst="rect">
            <a:avLst/>
          </a:prstGeom>
          <a:noFill/>
        </p:spPr>
        <p:txBody>
          <a:bodyPr wrap="square" rtlCol="0">
            <a:spAutoFit/>
          </a:bodyPr>
          <a:lstStyle/>
          <a:p>
            <a:r>
              <a:rPr lang="zh-CN" altLang="en-US" sz="2400" dirty="0" smtClean="0"/>
              <a:t>资源检索</a:t>
            </a:r>
            <a:endParaRPr lang="zh-CN" altLang="en-US" sz="2400" dirty="0"/>
          </a:p>
        </p:txBody>
      </p:sp>
      <p:pic>
        <p:nvPicPr>
          <p:cNvPr id="4098" name="Picture 2" descr="C:\Users\Lucy\AppData\Roaming\Tencent\Users\707476910\QQ\WinTemp\RichOle\(R_8HQHUMZ]GVKXK(1X{%6Y.jpg"/>
          <p:cNvPicPr>
            <a:picLocks noChangeAspect="1" noChangeArrowheads="1"/>
          </p:cNvPicPr>
          <p:nvPr/>
        </p:nvPicPr>
        <p:blipFill>
          <a:blip r:embed="rId2" cstate="print"/>
          <a:srcRect/>
          <a:stretch>
            <a:fillRect/>
          </a:stretch>
        </p:blipFill>
        <p:spPr bwMode="auto">
          <a:xfrm>
            <a:off x="0" y="1700808"/>
            <a:ext cx="5591175" cy="3667125"/>
          </a:xfrm>
          <a:prstGeom prst="rect">
            <a:avLst/>
          </a:prstGeom>
          <a:noFill/>
        </p:spPr>
      </p:pic>
      <p:pic>
        <p:nvPicPr>
          <p:cNvPr id="4099" name="Picture 3" descr="C:\Users\Lucy\AppData\Roaming\Tencent\Users\707476910\QQ\WinTemp\RichOle\$V9K49WT}}H}48L)S_RLWNT.jpg"/>
          <p:cNvPicPr>
            <a:picLocks noChangeAspect="1" noChangeArrowheads="1"/>
          </p:cNvPicPr>
          <p:nvPr/>
        </p:nvPicPr>
        <p:blipFill>
          <a:blip r:embed="rId3" cstate="print"/>
          <a:srcRect/>
          <a:stretch>
            <a:fillRect/>
          </a:stretch>
        </p:blipFill>
        <p:spPr bwMode="auto">
          <a:xfrm>
            <a:off x="1259632" y="2852936"/>
            <a:ext cx="6086475" cy="3248025"/>
          </a:xfrm>
          <a:prstGeom prst="rect">
            <a:avLst/>
          </a:prstGeom>
          <a:noFill/>
        </p:spPr>
      </p:pic>
      <p:pic>
        <p:nvPicPr>
          <p:cNvPr id="4100" name="Picture 4" descr="C:\Users\Lucy\AppData\Roaming\Tencent\Users\707476910\QQ\WinTemp\RichOle\Z)Y1JLG0KXL[ALF%E`Y7_14.jpg"/>
          <p:cNvPicPr>
            <a:picLocks noChangeAspect="1" noChangeArrowheads="1"/>
          </p:cNvPicPr>
          <p:nvPr/>
        </p:nvPicPr>
        <p:blipFill>
          <a:blip r:embed="rId4" cstate="print"/>
          <a:srcRect/>
          <a:stretch>
            <a:fillRect/>
          </a:stretch>
        </p:blipFill>
        <p:spPr bwMode="auto">
          <a:xfrm>
            <a:off x="2843808" y="3356992"/>
            <a:ext cx="5867400" cy="3152775"/>
          </a:xfrm>
          <a:prstGeom prst="rect">
            <a:avLst/>
          </a:prstGeom>
          <a:noFill/>
        </p:spPr>
      </p:pic>
      <p:sp>
        <p:nvSpPr>
          <p:cNvPr id="12" name="矩形标注 11"/>
          <p:cNvSpPr/>
          <p:nvPr/>
        </p:nvSpPr>
        <p:spPr>
          <a:xfrm>
            <a:off x="5508104" y="1844824"/>
            <a:ext cx="3240360" cy="1073850"/>
          </a:xfrm>
          <a:prstGeom prst="wedgeRectCallout">
            <a:avLst>
              <a:gd name="adj1" fmla="val 16882"/>
              <a:gd name="adj2" fmla="val 152513"/>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详细的公式图解 让您更容易理解学科内容</a:t>
            </a:r>
            <a:endParaRPr lang="zh-CN" alt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anim calcmode="lin" valueType="num">
                                      <p:cBhvr additive="base">
                                        <p:cTn id="13" dur="500" fill="hold"/>
                                        <p:tgtEl>
                                          <p:spTgt spid="4099"/>
                                        </p:tgtEl>
                                        <p:attrNameLst>
                                          <p:attrName>ppt_x</p:attrName>
                                        </p:attrNameLst>
                                      </p:cBhvr>
                                      <p:tavLst>
                                        <p:tav tm="0">
                                          <p:val>
                                            <p:strVal val="#ppt_x"/>
                                          </p:val>
                                        </p:tav>
                                        <p:tav tm="100000">
                                          <p:val>
                                            <p:strVal val="#ppt_x"/>
                                          </p:val>
                                        </p:tav>
                                      </p:tavLst>
                                    </p:anim>
                                    <p:anim calcmode="lin" valueType="num">
                                      <p:cBhvr additive="base">
                                        <p:cTn id="14"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additive="base">
                                        <p:cTn id="19" dur="500" fill="hold"/>
                                        <p:tgtEl>
                                          <p:spTgt spid="4100"/>
                                        </p:tgtEl>
                                        <p:attrNameLst>
                                          <p:attrName>ppt_x</p:attrName>
                                        </p:attrNameLst>
                                      </p:cBhvr>
                                      <p:tavLst>
                                        <p:tav tm="0">
                                          <p:val>
                                            <p:strVal val="#ppt_x"/>
                                          </p:val>
                                        </p:tav>
                                        <p:tav tm="100000">
                                          <p:val>
                                            <p:strVal val="#ppt_x"/>
                                          </p:val>
                                        </p:tav>
                                      </p:tavLst>
                                    </p:anim>
                                    <p:anim calcmode="lin" valueType="num">
                                      <p:cBhvr additive="base">
                                        <p:cTn id="20"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928794" y="928670"/>
            <a:ext cx="7920880" cy="37804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800" b="0" i="0" u="none" strike="noStrike" kern="1200" cap="none" spc="0" normalizeH="0" baseline="0" noProof="0" dirty="0" smtClean="0">
                <a:ln>
                  <a:noFill/>
                </a:ln>
                <a:solidFill>
                  <a:schemeClr val="tx1"/>
                </a:solidFill>
                <a:effectLst/>
                <a:uLnTx/>
                <a:uFillTx/>
                <a:latin typeface="+mj-lt"/>
                <a:ea typeface="+mj-ea"/>
                <a:cs typeface="+mj-cs"/>
              </a:rPr>
              <a:t>您将会</a:t>
            </a:r>
            <a:r>
              <a:rPr lang="zh-CN" altLang="en-US" sz="2800" dirty="0" smtClean="0">
                <a:latin typeface="+mj-lt"/>
                <a:ea typeface="+mj-ea"/>
                <a:cs typeface="+mj-cs"/>
              </a:rPr>
              <a:t>知晓</a:t>
            </a:r>
            <a:endParaRPr kumimoji="0" lang="zh-CN" alt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内容占位符 2"/>
          <p:cNvSpPr txBox="1">
            <a:spLocks/>
          </p:cNvSpPr>
          <p:nvPr/>
        </p:nvSpPr>
        <p:spPr>
          <a:xfrm>
            <a:off x="179512" y="1700808"/>
            <a:ext cx="7572428" cy="4362324"/>
          </a:xfrm>
          <a:prstGeom prst="rect">
            <a:avLst/>
          </a:prstGeom>
        </p:spPr>
        <p:txBody>
          <a:bodyPr>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altLang="zh-CN" sz="3200" b="0" i="0" u="none" strike="noStrike" kern="1200" cap="none" spc="0" normalizeH="0" baseline="0" noProof="0" dirty="0" smtClean="0">
                <a:ln>
                  <a:noFill/>
                </a:ln>
                <a:solidFill>
                  <a:schemeClr val="tx1">
                    <a:lumMod val="95000"/>
                    <a:lumOff val="5000"/>
                  </a:schemeClr>
                </a:solidFill>
                <a:effectLst/>
                <a:uLnTx/>
                <a:uFillTx/>
                <a:latin typeface="+mn-ea"/>
                <a:cs typeface="+mn-cs"/>
              </a:rPr>
              <a:t>       </a:t>
            </a:r>
            <a:r>
              <a:rPr kumimoji="0" lang="en-US" altLang="zh-CN" sz="2800" b="0" i="0" u="none" strike="noStrike" kern="1200" cap="none" spc="0" normalizeH="0" baseline="0" noProof="0" dirty="0" smtClean="0">
                <a:ln>
                  <a:noFill/>
                </a:ln>
                <a:solidFill>
                  <a:schemeClr val="tx1">
                    <a:lumMod val="95000"/>
                    <a:lumOff val="5000"/>
                  </a:schemeClr>
                </a:solidFill>
                <a:effectLst/>
                <a:uLnTx/>
                <a:uFillTx/>
                <a:latin typeface="+mn-ea"/>
                <a:cs typeface="+mn-cs"/>
              </a:rPr>
              <a:t>1</a:t>
            </a:r>
            <a:r>
              <a:rPr lang="en-US" altLang="zh-CN" sz="2800" dirty="0" smtClean="0">
                <a:solidFill>
                  <a:schemeClr val="tx1">
                    <a:lumMod val="95000"/>
                    <a:lumOff val="5000"/>
                  </a:schemeClr>
                </a:solidFill>
                <a:latin typeface="+mn-ea"/>
              </a:rPr>
              <a:t> </a:t>
            </a:r>
            <a:r>
              <a:rPr kumimoji="0" lang="zh-CN" altLang="en-US" sz="2800" b="0" i="0" u="none" strike="noStrike" kern="1200" cap="none" spc="0" normalizeH="0" baseline="0" noProof="0" dirty="0" smtClean="0">
                <a:ln>
                  <a:noFill/>
                </a:ln>
                <a:solidFill>
                  <a:schemeClr val="tx1">
                    <a:lumMod val="95000"/>
                    <a:lumOff val="5000"/>
                  </a:schemeClr>
                </a:solidFill>
                <a:effectLst/>
                <a:uLnTx/>
                <a:uFillTx/>
                <a:latin typeface="+mn-ea"/>
                <a:cs typeface="+mn-cs"/>
              </a:rPr>
              <a:t>关于</a:t>
            </a:r>
            <a:r>
              <a:rPr kumimoji="0" lang="en-US" altLang="zh-CN" sz="2800" b="0" i="0" u="none" strike="noStrike" kern="1200" cap="none" spc="0" normalizeH="0" baseline="0" noProof="0" dirty="0" err="1" smtClean="0">
                <a:ln>
                  <a:noFill/>
                </a:ln>
                <a:solidFill>
                  <a:schemeClr val="tx1">
                    <a:lumMod val="95000"/>
                    <a:lumOff val="5000"/>
                  </a:schemeClr>
                </a:solidFill>
                <a:effectLst/>
                <a:uLnTx/>
                <a:uFillTx/>
                <a:latin typeface="Arial" pitchFamily="34" charset="0"/>
                <a:cs typeface="Arial" pitchFamily="34" charset="0"/>
              </a:rPr>
              <a:t>Thieme</a:t>
            </a:r>
            <a:r>
              <a:rPr kumimoji="0" lang="zh-CN" altLang="en-US" sz="2800" b="0" i="0" u="none" strike="noStrike" kern="1200" cap="none" spc="0" normalizeH="0" baseline="0" noProof="0" dirty="0" smtClean="0">
                <a:ln>
                  <a:noFill/>
                </a:ln>
                <a:solidFill>
                  <a:schemeClr val="tx1">
                    <a:lumMod val="95000"/>
                    <a:lumOff val="5000"/>
                  </a:schemeClr>
                </a:solidFill>
                <a:effectLst/>
                <a:uLnTx/>
                <a:uFillTx/>
                <a:latin typeface="+mn-ea"/>
                <a:cs typeface="+mn-cs"/>
              </a:rPr>
              <a:t>出版社</a:t>
            </a:r>
            <a:endParaRPr kumimoji="0" lang="en-US" altLang="zh-CN" sz="2800" b="0" i="0" u="none" strike="noStrike" kern="1200" cap="none" spc="0" normalizeH="0" baseline="0" noProof="0" dirty="0" smtClean="0">
              <a:ln>
                <a:noFill/>
              </a:ln>
              <a:solidFill>
                <a:schemeClr val="tx1">
                  <a:lumMod val="95000"/>
                  <a:lumOff val="5000"/>
                </a:schemeClr>
              </a:solidFill>
              <a:effectLst/>
              <a:uLnTx/>
              <a:uFillTx/>
              <a:latin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altLang="zh-CN" sz="2800" b="0" i="0" u="none" strike="noStrike" kern="1200" cap="none" spc="0" normalizeH="0" baseline="0" noProof="0" dirty="0" smtClean="0">
              <a:ln>
                <a:noFill/>
              </a:ln>
              <a:solidFill>
                <a:schemeClr val="tx1">
                  <a:lumMod val="95000"/>
                  <a:lumOff val="5000"/>
                </a:schemeClr>
              </a:solidFill>
              <a:effectLst/>
              <a:uLnTx/>
              <a:uFillTx/>
              <a:latin typeface="+mn-ea"/>
              <a:cs typeface="+mn-cs"/>
            </a:endParaRPr>
          </a:p>
          <a:p>
            <a:pPr marL="342900" lvl="0" indent="-342900">
              <a:spcBef>
                <a:spcPct val="20000"/>
              </a:spcBef>
            </a:pPr>
            <a:r>
              <a:rPr lang="en-US" altLang="zh-CN" sz="2800" dirty="0" smtClean="0">
                <a:solidFill>
                  <a:schemeClr val="tx1">
                    <a:lumMod val="95000"/>
                    <a:lumOff val="5000"/>
                  </a:schemeClr>
                </a:solidFill>
                <a:latin typeface="+mn-ea"/>
              </a:rPr>
              <a:t>   2</a:t>
            </a:r>
            <a:r>
              <a:rPr lang="zh-CN" altLang="en-US" sz="2800" dirty="0" smtClean="0">
                <a:solidFill>
                  <a:schemeClr val="tx1">
                    <a:lumMod val="95000"/>
                    <a:lumOff val="5000"/>
                  </a:schemeClr>
                </a:solidFill>
                <a:latin typeface="+mn-ea"/>
              </a:rPr>
              <a:t>关于</a:t>
            </a:r>
            <a:r>
              <a:rPr lang="en-US" sz="2800" b="1" dirty="0" err="1" smtClean="0">
                <a:solidFill>
                  <a:schemeClr val="tx1">
                    <a:lumMod val="95000"/>
                    <a:lumOff val="5000"/>
                  </a:schemeClr>
                </a:solidFill>
                <a:latin typeface="Arial" pitchFamily="34" charset="0"/>
                <a:cs typeface="Arial" pitchFamily="34" charset="0"/>
              </a:rPr>
              <a:t>Thieme</a:t>
            </a:r>
            <a:r>
              <a:rPr lang="en-US" sz="2800" b="1" dirty="0" smtClean="0">
                <a:solidFill>
                  <a:schemeClr val="tx1">
                    <a:lumMod val="95000"/>
                    <a:lumOff val="5000"/>
                  </a:schemeClr>
                </a:solidFill>
                <a:latin typeface="Arial" pitchFamily="34" charset="0"/>
                <a:cs typeface="Arial" pitchFamily="34" charset="0"/>
              </a:rPr>
              <a:t> E-Journals</a:t>
            </a:r>
          </a:p>
          <a:p>
            <a:pPr marL="342900" lvl="0" indent="-342900">
              <a:spcBef>
                <a:spcPct val="20000"/>
              </a:spcBef>
            </a:pPr>
            <a:endParaRPr lang="en-US" altLang="zh-CN" sz="2800" dirty="0" smtClean="0">
              <a:solidFill>
                <a:schemeClr val="tx1">
                  <a:lumMod val="95000"/>
                  <a:lumOff val="5000"/>
                </a:schemeClr>
              </a:solidFill>
              <a:latin typeface="+mn-ea"/>
            </a:endParaRPr>
          </a:p>
          <a:p>
            <a:pPr marL="342900" indent="-342900">
              <a:spcBef>
                <a:spcPct val="20000"/>
              </a:spcBef>
            </a:pPr>
            <a:r>
              <a:rPr kumimoji="0" lang="en-US" altLang="zh-CN" sz="2800" b="0" i="0" u="none" strike="noStrike" kern="1200" cap="none" spc="0" normalizeH="0" baseline="0" noProof="0" dirty="0" smtClean="0">
                <a:ln>
                  <a:noFill/>
                </a:ln>
                <a:solidFill>
                  <a:schemeClr val="tx1">
                    <a:lumMod val="95000"/>
                    <a:lumOff val="5000"/>
                  </a:schemeClr>
                </a:solidFill>
                <a:effectLst/>
                <a:uLnTx/>
                <a:uFillTx/>
                <a:latin typeface="+mn-ea"/>
                <a:cs typeface="+mn-cs"/>
              </a:rPr>
              <a:t>3</a:t>
            </a:r>
            <a:r>
              <a:rPr kumimoji="0" lang="zh-CN" altLang="en-US" sz="2800" b="0" i="0" u="none" strike="noStrike" kern="1200" cap="none" spc="0" normalizeH="0" baseline="0" noProof="0" dirty="0" smtClean="0">
                <a:ln>
                  <a:noFill/>
                </a:ln>
                <a:solidFill>
                  <a:schemeClr val="tx1">
                    <a:lumMod val="95000"/>
                    <a:lumOff val="5000"/>
                  </a:schemeClr>
                </a:solidFill>
                <a:effectLst/>
                <a:uLnTx/>
                <a:uFillTx/>
                <a:latin typeface="+mn-ea"/>
                <a:cs typeface="+mn-cs"/>
              </a:rPr>
              <a:t>如何使用</a:t>
            </a:r>
            <a:r>
              <a:rPr lang="en-US" sz="2800" b="1" dirty="0" err="1" smtClean="0">
                <a:solidFill>
                  <a:schemeClr val="tx1">
                    <a:lumMod val="95000"/>
                    <a:lumOff val="5000"/>
                  </a:schemeClr>
                </a:solidFill>
                <a:latin typeface="Arial" pitchFamily="34" charset="0"/>
                <a:cs typeface="Arial" pitchFamily="34" charset="0"/>
              </a:rPr>
              <a:t>Thieme</a:t>
            </a:r>
            <a:r>
              <a:rPr lang="en-US" sz="2800" b="1" dirty="0" smtClean="0">
                <a:solidFill>
                  <a:schemeClr val="tx1">
                    <a:lumMod val="95000"/>
                    <a:lumOff val="5000"/>
                  </a:schemeClr>
                </a:solidFill>
                <a:latin typeface="Arial" pitchFamily="34" charset="0"/>
                <a:cs typeface="Arial" pitchFamily="34" charset="0"/>
              </a:rPr>
              <a:t> E-Journals</a:t>
            </a:r>
            <a:endParaRPr kumimoji="0" lang="en-US" altLang="zh-CN" sz="2800" b="0" i="0" u="none" strike="noStrike" kern="1200" cap="none" spc="0" normalizeH="0" baseline="0" noProof="0" dirty="0" smtClean="0">
              <a:ln>
                <a:noFill/>
              </a:ln>
              <a:solidFill>
                <a:schemeClr val="tx1">
                  <a:lumMod val="95000"/>
                  <a:lumOff val="5000"/>
                </a:schemeClr>
              </a:solidFill>
              <a:effectLst/>
              <a:uLnTx/>
              <a:uFillTx/>
              <a:latin typeface="Arial" pitchFamily="34" charset="0"/>
              <a:cs typeface="Arial" pitchFamily="34" charset="0"/>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zh-CN" altLang="en-US" sz="2400" dirty="0" smtClean="0">
                <a:solidFill>
                  <a:schemeClr val="tx1">
                    <a:lumMod val="95000"/>
                    <a:lumOff val="5000"/>
                  </a:schemeClr>
                </a:solidFill>
                <a:latin typeface="+mn-ea"/>
              </a:rPr>
              <a:t>用户登录</a:t>
            </a:r>
            <a:endParaRPr lang="en-US" altLang="zh-CN" sz="2400" dirty="0" smtClean="0">
              <a:solidFill>
                <a:schemeClr val="tx1">
                  <a:lumMod val="95000"/>
                  <a:lumOff val="5000"/>
                </a:schemeClr>
              </a:solidFill>
              <a:latin typeface="+mn-ea"/>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zh-CN" altLang="en-US" sz="2400" dirty="0" smtClean="0">
                <a:solidFill>
                  <a:schemeClr val="tx1">
                    <a:lumMod val="95000"/>
                    <a:lumOff val="5000"/>
                  </a:schemeClr>
                </a:solidFill>
                <a:latin typeface="+mn-ea"/>
              </a:rPr>
              <a:t>数据库主页</a:t>
            </a:r>
            <a:endParaRPr lang="en-US" altLang="zh-CN" sz="2400" dirty="0" smtClean="0">
              <a:solidFill>
                <a:schemeClr val="tx1">
                  <a:lumMod val="95000"/>
                  <a:lumOff val="5000"/>
                </a:schemeClr>
              </a:solidFill>
              <a:latin typeface="+mn-ea"/>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2400" b="0" i="0" u="none" strike="noStrike" kern="1200" cap="none" spc="0" normalizeH="0" baseline="0" noProof="0" dirty="0" smtClean="0">
                <a:ln>
                  <a:noFill/>
                </a:ln>
                <a:solidFill>
                  <a:schemeClr val="tx1">
                    <a:lumMod val="95000"/>
                    <a:lumOff val="5000"/>
                  </a:schemeClr>
                </a:solidFill>
                <a:effectLst/>
                <a:uLnTx/>
                <a:uFillTx/>
                <a:latin typeface="+mn-ea"/>
                <a:cs typeface="+mn-cs"/>
              </a:rPr>
              <a:t>资源检索</a:t>
            </a:r>
            <a:endParaRPr kumimoji="0" lang="en-US" altLang="zh-CN" sz="2400" b="0" i="0" u="none" strike="noStrike" kern="1200" cap="none" spc="0" normalizeH="0" baseline="0" noProof="0" dirty="0" smtClean="0">
              <a:ln>
                <a:noFill/>
              </a:ln>
              <a:solidFill>
                <a:schemeClr val="tx1">
                  <a:lumMod val="95000"/>
                  <a:lumOff val="5000"/>
                </a:schemeClr>
              </a:solidFill>
              <a:effectLst/>
              <a:uLnTx/>
              <a:uFillTx/>
              <a:latin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2400" b="0" i="0" u="none" strike="noStrike" kern="1200" cap="none" spc="0" normalizeH="0" baseline="0" noProof="0" dirty="0" smtClean="0">
              <a:ln>
                <a:noFill/>
              </a:ln>
              <a:solidFill>
                <a:schemeClr val="tx1">
                  <a:lumMod val="95000"/>
                  <a:lumOff val="5000"/>
                </a:schemeClr>
              </a:solidFill>
              <a:effectLst/>
              <a:uLnTx/>
              <a:uFillTx/>
              <a:latin typeface="+mn-ea"/>
              <a:cs typeface="+mn-cs"/>
            </a:endParaRPr>
          </a:p>
          <a:p>
            <a:pPr marL="342900" marR="0" lvl="2" indent="-342900" algn="l" defTabSz="914400" rtl="0" eaLnBrk="1" fontAlgn="auto" latinLnBrk="0" hangingPunct="1">
              <a:lnSpc>
                <a:spcPct val="150000"/>
              </a:lnSpc>
              <a:spcBef>
                <a:spcPct val="20000"/>
              </a:spcBef>
              <a:spcAft>
                <a:spcPts val="0"/>
              </a:spcAft>
              <a:buClrTx/>
              <a:buSzTx/>
              <a:tabLst/>
              <a:defRPr/>
            </a:pPr>
            <a:r>
              <a:rPr lang="en-US" altLang="zh-CN" sz="2800" dirty="0" smtClean="0">
                <a:solidFill>
                  <a:schemeClr val="tx1">
                    <a:lumMod val="95000"/>
                    <a:lumOff val="5000"/>
                  </a:schemeClr>
                </a:solidFill>
                <a:latin typeface="+mn-ea"/>
              </a:rPr>
              <a:t>4</a:t>
            </a:r>
            <a:r>
              <a:rPr lang="zh-CN" altLang="en-US" sz="2800" dirty="0" smtClean="0">
                <a:solidFill>
                  <a:schemeClr val="tx1">
                    <a:lumMod val="95000"/>
                    <a:lumOff val="5000"/>
                  </a:schemeClr>
                </a:solidFill>
                <a:latin typeface="+mn-ea"/>
              </a:rPr>
              <a:t>关于期刊投稿</a:t>
            </a:r>
            <a:endParaRPr lang="en-US" altLang="zh-CN" sz="2800" dirty="0" smtClean="0">
              <a:solidFill>
                <a:schemeClr val="tx1">
                  <a:lumMod val="95000"/>
                  <a:lumOff val="5000"/>
                </a:schemeClr>
              </a:solidFill>
              <a:latin typeface="+mn-ea"/>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CN" sz="3200" b="0" i="0" u="none" strike="noStrike" kern="1200" cap="none" spc="0" normalizeH="0" baseline="0" noProof="0" dirty="0" smtClean="0">
                <a:ln>
                  <a:noFill/>
                </a:ln>
                <a:solidFill>
                  <a:schemeClr val="tx1">
                    <a:lumMod val="95000"/>
                    <a:lumOff val="5000"/>
                  </a:schemeClr>
                </a:solidFill>
                <a:effectLst/>
                <a:uLnTx/>
                <a:uFillTx/>
                <a:latin typeface="+mn-ea"/>
                <a:cs typeface="+mn-cs"/>
              </a:rPr>
              <a:t> </a:t>
            </a:r>
          </a:p>
        </p:txBody>
      </p:sp>
      <p:pic>
        <p:nvPicPr>
          <p:cNvPr id="5" name="图片 4" descr="QQ图片20131227143622.jpg"/>
          <p:cNvPicPr>
            <a:picLocks noChangeAspect="1"/>
          </p:cNvPicPr>
          <p:nvPr/>
        </p:nvPicPr>
        <p:blipFill>
          <a:blip r:embed="rId2" cstate="print"/>
          <a:stretch>
            <a:fillRect/>
          </a:stretch>
        </p:blipFill>
        <p:spPr>
          <a:xfrm>
            <a:off x="4824401" y="1844824"/>
            <a:ext cx="4319599" cy="391223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2" end="2"/>
                                            </p:txEl>
                                          </p:spTgt>
                                        </p:tgtEl>
                                        <p:attrNameLst>
                                          <p:attrName>style.opacity</p:attrName>
                                        </p:attrNameLst>
                                      </p:cBhvr>
                                      <p:to>
                                        <p:strVal val="0.5"/>
                                      </p:to>
                                    </p:set>
                                    <p:animEffect filter="image" prLst="opacity: 0.5">
                                      <p:cBhvr rctx="IE">
                                        <p:cTn id="7" dur="indefinite"/>
                                        <p:tgtEl>
                                          <p:spTgt spid="3">
                                            <p:txEl>
                                              <p:pRg st="2" end="2"/>
                                            </p:txEl>
                                          </p:spTgt>
                                        </p:tgtEl>
                                      </p:cBhvr>
                                    </p:animEffect>
                                  </p:childTnLst>
                                </p:cTn>
                              </p:par>
                              <p:par>
                                <p:cTn id="8" presetID="9" presetClass="emph" presetSubtype="0" nodeType="withEffect">
                                  <p:stCondLst>
                                    <p:cond delay="0"/>
                                  </p:stCondLst>
                                  <p:childTnLst>
                                    <p:set>
                                      <p:cBhvr rctx="PPT">
                                        <p:cTn id="9" dur="indefinite"/>
                                        <p:tgtEl>
                                          <p:spTgt spid="3">
                                            <p:txEl>
                                              <p:pRg st="4" end="4"/>
                                            </p:txEl>
                                          </p:spTgt>
                                        </p:tgtEl>
                                        <p:attrNameLst>
                                          <p:attrName>style.opacity</p:attrName>
                                        </p:attrNameLst>
                                      </p:cBhvr>
                                      <p:to>
                                        <p:strVal val="0.5"/>
                                      </p:to>
                                    </p:set>
                                    <p:animEffect filter="image" prLst="opacity: 0.5">
                                      <p:cBhvr rctx="IE">
                                        <p:cTn id="10" dur="indefinite"/>
                                        <p:tgtEl>
                                          <p:spTgt spid="3">
                                            <p:txEl>
                                              <p:pRg st="4" end="4"/>
                                            </p:txEl>
                                          </p:spTgt>
                                        </p:tgtEl>
                                      </p:cBhvr>
                                    </p:animEffect>
                                  </p:childTnLst>
                                </p:cTn>
                              </p:par>
                              <p:par>
                                <p:cTn id="11" presetID="9" presetClass="emph" presetSubtype="0" nodeType="withEffect">
                                  <p:stCondLst>
                                    <p:cond delay="0"/>
                                  </p:stCondLst>
                                  <p:childTnLst>
                                    <p:set>
                                      <p:cBhvr rctx="PPT">
                                        <p:cTn id="12" dur="indefinite"/>
                                        <p:tgtEl>
                                          <p:spTgt spid="3">
                                            <p:txEl>
                                              <p:pRg st="5" end="5"/>
                                            </p:txEl>
                                          </p:spTgt>
                                        </p:tgtEl>
                                        <p:attrNameLst>
                                          <p:attrName>style.opacity</p:attrName>
                                        </p:attrNameLst>
                                      </p:cBhvr>
                                      <p:to>
                                        <p:strVal val="0.5"/>
                                      </p:to>
                                    </p:set>
                                    <p:animEffect filter="image" prLst="opacity: 0.5">
                                      <p:cBhvr rctx="IE">
                                        <p:cTn id="13" dur="indefinite"/>
                                        <p:tgtEl>
                                          <p:spTgt spid="3">
                                            <p:txEl>
                                              <p:pRg st="5" end="5"/>
                                            </p:txEl>
                                          </p:spTgt>
                                        </p:tgtEl>
                                      </p:cBhvr>
                                    </p:animEffect>
                                  </p:childTnLst>
                                </p:cTn>
                              </p:par>
                              <p:par>
                                <p:cTn id="14" presetID="9" presetClass="emph" presetSubtype="0" nodeType="withEffect">
                                  <p:stCondLst>
                                    <p:cond delay="0"/>
                                  </p:stCondLst>
                                  <p:childTnLst>
                                    <p:set>
                                      <p:cBhvr rctx="PPT">
                                        <p:cTn id="15" dur="indefinite"/>
                                        <p:tgtEl>
                                          <p:spTgt spid="3">
                                            <p:txEl>
                                              <p:pRg st="6" end="6"/>
                                            </p:txEl>
                                          </p:spTgt>
                                        </p:tgtEl>
                                        <p:attrNameLst>
                                          <p:attrName>style.opacity</p:attrName>
                                        </p:attrNameLst>
                                      </p:cBhvr>
                                      <p:to>
                                        <p:strVal val="0.5"/>
                                      </p:to>
                                    </p:set>
                                    <p:animEffect filter="image" prLst="opacity: 0.5">
                                      <p:cBhvr rctx="IE">
                                        <p:cTn id="16" dur="indefinite"/>
                                        <p:tgtEl>
                                          <p:spTgt spid="3">
                                            <p:txEl>
                                              <p:pRg st="6" end="6"/>
                                            </p:txEl>
                                          </p:spTgt>
                                        </p:tgtEl>
                                      </p:cBhvr>
                                    </p:animEffect>
                                  </p:childTnLst>
                                </p:cTn>
                              </p:par>
                              <p:par>
                                <p:cTn id="17" presetID="9" presetClass="emph" presetSubtype="0" nodeType="withEffect">
                                  <p:stCondLst>
                                    <p:cond delay="0"/>
                                  </p:stCondLst>
                                  <p:childTnLst>
                                    <p:set>
                                      <p:cBhvr rctx="PPT">
                                        <p:cTn id="18" dur="indefinite"/>
                                        <p:tgtEl>
                                          <p:spTgt spid="3">
                                            <p:txEl>
                                              <p:pRg st="7" end="7"/>
                                            </p:txEl>
                                          </p:spTgt>
                                        </p:tgtEl>
                                        <p:attrNameLst>
                                          <p:attrName>style.opacity</p:attrName>
                                        </p:attrNameLst>
                                      </p:cBhvr>
                                      <p:to>
                                        <p:strVal val="0.5"/>
                                      </p:to>
                                    </p:set>
                                    <p:animEffect filter="image" prLst="opacity: 0.5">
                                      <p:cBhvr rctx="IE">
                                        <p:cTn id="19" dur="indefinite"/>
                                        <p:tgtEl>
                                          <p:spTgt spid="3">
                                            <p:txEl>
                                              <p:pRg st="7" end="7"/>
                                            </p:txEl>
                                          </p:spTgt>
                                        </p:tgtEl>
                                      </p:cBhvr>
                                    </p:animEffect>
                                  </p:childTnLst>
                                </p:cTn>
                              </p:par>
                              <p:par>
                                <p:cTn id="20" presetID="9" presetClass="emph" presetSubtype="0" nodeType="withEffect">
                                  <p:stCondLst>
                                    <p:cond delay="0"/>
                                  </p:stCondLst>
                                  <p:childTnLst>
                                    <p:set>
                                      <p:cBhvr rctx="PPT">
                                        <p:cTn id="21" dur="indefinite"/>
                                        <p:tgtEl>
                                          <p:spTgt spid="3">
                                            <p:txEl>
                                              <p:pRg st="9" end="9"/>
                                            </p:txEl>
                                          </p:spTgt>
                                        </p:tgtEl>
                                        <p:attrNameLst>
                                          <p:attrName>style.opacity</p:attrName>
                                        </p:attrNameLst>
                                      </p:cBhvr>
                                      <p:to>
                                        <p:strVal val="0.5"/>
                                      </p:to>
                                    </p:set>
                                    <p:animEffect filter="image" prLst="opacity: 0.5">
                                      <p:cBhvr rctx="IE">
                                        <p:cTn id="22" dur="indefinite"/>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928794" y="928670"/>
            <a:ext cx="7920880" cy="37804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800" b="0" i="0" u="none" strike="noStrike" kern="1200" cap="none" spc="0" normalizeH="0" baseline="0" noProof="0" dirty="0" smtClean="0">
                <a:ln>
                  <a:noFill/>
                </a:ln>
                <a:solidFill>
                  <a:schemeClr val="tx1"/>
                </a:solidFill>
                <a:effectLst/>
                <a:uLnTx/>
                <a:uFillTx/>
                <a:latin typeface="+mj-lt"/>
                <a:ea typeface="+mj-ea"/>
                <a:cs typeface="+mj-cs"/>
              </a:rPr>
              <a:t>您将会</a:t>
            </a:r>
            <a:r>
              <a:rPr lang="zh-CN" altLang="en-US" sz="2800" dirty="0" smtClean="0">
                <a:latin typeface="+mj-lt"/>
                <a:ea typeface="+mj-ea"/>
                <a:cs typeface="+mj-cs"/>
              </a:rPr>
              <a:t>知晓</a:t>
            </a:r>
            <a:endParaRPr kumimoji="0" lang="zh-CN" alt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内容占位符 2"/>
          <p:cNvSpPr txBox="1">
            <a:spLocks/>
          </p:cNvSpPr>
          <p:nvPr/>
        </p:nvSpPr>
        <p:spPr>
          <a:xfrm>
            <a:off x="179512" y="1700808"/>
            <a:ext cx="7572428" cy="4362324"/>
          </a:xfrm>
          <a:prstGeom prst="rect">
            <a:avLst/>
          </a:prstGeom>
        </p:spPr>
        <p:txBody>
          <a:bodyPr>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altLang="zh-CN" sz="3200" b="0" i="0" u="none" strike="noStrike" kern="1200" cap="none" spc="0" normalizeH="0" baseline="0" noProof="0" dirty="0" smtClean="0">
                <a:ln>
                  <a:noFill/>
                </a:ln>
                <a:solidFill>
                  <a:schemeClr val="tx1">
                    <a:lumMod val="95000"/>
                    <a:lumOff val="5000"/>
                  </a:schemeClr>
                </a:solidFill>
                <a:effectLst/>
                <a:uLnTx/>
                <a:uFillTx/>
                <a:latin typeface="+mn-ea"/>
                <a:cs typeface="+mn-cs"/>
              </a:rPr>
              <a:t>       </a:t>
            </a:r>
            <a:r>
              <a:rPr kumimoji="0" lang="en-US" altLang="zh-CN" sz="2800" b="0" i="0" u="none" strike="noStrike" kern="1200" cap="none" spc="0" normalizeH="0" baseline="0" noProof="0" dirty="0" smtClean="0">
                <a:ln>
                  <a:noFill/>
                </a:ln>
                <a:solidFill>
                  <a:schemeClr val="tx1">
                    <a:lumMod val="95000"/>
                    <a:lumOff val="5000"/>
                  </a:schemeClr>
                </a:solidFill>
                <a:effectLst/>
                <a:uLnTx/>
                <a:uFillTx/>
                <a:latin typeface="+mn-ea"/>
                <a:cs typeface="+mn-cs"/>
              </a:rPr>
              <a:t>1</a:t>
            </a:r>
            <a:r>
              <a:rPr lang="en-US" altLang="zh-CN" sz="2800" dirty="0" smtClean="0">
                <a:solidFill>
                  <a:schemeClr val="tx1">
                    <a:lumMod val="95000"/>
                    <a:lumOff val="5000"/>
                  </a:schemeClr>
                </a:solidFill>
                <a:latin typeface="+mn-ea"/>
              </a:rPr>
              <a:t> </a:t>
            </a:r>
            <a:r>
              <a:rPr kumimoji="0" lang="zh-CN" altLang="en-US" sz="2800" b="0" i="0" u="none" strike="noStrike" kern="1200" cap="none" spc="0" normalizeH="0" baseline="0" noProof="0" dirty="0" smtClean="0">
                <a:ln>
                  <a:noFill/>
                </a:ln>
                <a:solidFill>
                  <a:schemeClr val="tx1">
                    <a:lumMod val="95000"/>
                    <a:lumOff val="5000"/>
                  </a:schemeClr>
                </a:solidFill>
                <a:effectLst/>
                <a:uLnTx/>
                <a:uFillTx/>
                <a:latin typeface="+mn-ea"/>
                <a:cs typeface="+mn-cs"/>
              </a:rPr>
              <a:t>关于</a:t>
            </a:r>
            <a:r>
              <a:rPr kumimoji="0" lang="en-US" altLang="zh-CN" sz="2800" b="0" i="0" u="none" strike="noStrike" kern="1200" cap="none" spc="0" normalizeH="0" baseline="0" noProof="0" dirty="0" err="1" smtClean="0">
                <a:ln>
                  <a:noFill/>
                </a:ln>
                <a:solidFill>
                  <a:schemeClr val="tx1">
                    <a:lumMod val="95000"/>
                    <a:lumOff val="5000"/>
                  </a:schemeClr>
                </a:solidFill>
                <a:effectLst/>
                <a:uLnTx/>
                <a:uFillTx/>
                <a:latin typeface="Arial" pitchFamily="34" charset="0"/>
                <a:cs typeface="Arial" pitchFamily="34" charset="0"/>
              </a:rPr>
              <a:t>Thieme</a:t>
            </a:r>
            <a:r>
              <a:rPr kumimoji="0" lang="zh-CN" altLang="en-US" sz="2800" b="0" i="0" u="none" strike="noStrike" kern="1200" cap="none" spc="0" normalizeH="0" baseline="0" noProof="0" dirty="0" smtClean="0">
                <a:ln>
                  <a:noFill/>
                </a:ln>
                <a:solidFill>
                  <a:schemeClr val="tx1">
                    <a:lumMod val="95000"/>
                    <a:lumOff val="5000"/>
                  </a:schemeClr>
                </a:solidFill>
                <a:effectLst/>
                <a:uLnTx/>
                <a:uFillTx/>
                <a:latin typeface="+mn-ea"/>
                <a:cs typeface="+mn-cs"/>
              </a:rPr>
              <a:t>出版社</a:t>
            </a:r>
            <a:endParaRPr kumimoji="0" lang="en-US" altLang="zh-CN" sz="2800" b="0" i="0" u="none" strike="noStrike" kern="1200" cap="none" spc="0" normalizeH="0" baseline="0" noProof="0" dirty="0" smtClean="0">
              <a:ln>
                <a:noFill/>
              </a:ln>
              <a:solidFill>
                <a:schemeClr val="tx1">
                  <a:lumMod val="95000"/>
                  <a:lumOff val="5000"/>
                </a:schemeClr>
              </a:solidFill>
              <a:effectLst/>
              <a:uLnTx/>
              <a:uFillTx/>
              <a:latin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altLang="zh-CN" sz="2800" b="0" i="0" u="none" strike="noStrike" kern="1200" cap="none" spc="0" normalizeH="0" baseline="0" noProof="0" dirty="0" smtClean="0">
              <a:ln>
                <a:noFill/>
              </a:ln>
              <a:solidFill>
                <a:schemeClr val="tx1">
                  <a:lumMod val="95000"/>
                  <a:lumOff val="5000"/>
                </a:schemeClr>
              </a:solidFill>
              <a:effectLst/>
              <a:uLnTx/>
              <a:uFillTx/>
              <a:latin typeface="+mn-ea"/>
              <a:cs typeface="+mn-cs"/>
            </a:endParaRPr>
          </a:p>
          <a:p>
            <a:pPr marL="342900" lvl="0" indent="-342900">
              <a:spcBef>
                <a:spcPct val="20000"/>
              </a:spcBef>
            </a:pPr>
            <a:r>
              <a:rPr lang="en-US" altLang="zh-CN" sz="2800" dirty="0" smtClean="0">
                <a:solidFill>
                  <a:schemeClr val="tx1">
                    <a:lumMod val="95000"/>
                    <a:lumOff val="5000"/>
                  </a:schemeClr>
                </a:solidFill>
                <a:latin typeface="+mn-ea"/>
              </a:rPr>
              <a:t>   2</a:t>
            </a:r>
            <a:r>
              <a:rPr lang="zh-CN" altLang="en-US" sz="2800" dirty="0" smtClean="0">
                <a:solidFill>
                  <a:schemeClr val="tx1">
                    <a:lumMod val="95000"/>
                    <a:lumOff val="5000"/>
                  </a:schemeClr>
                </a:solidFill>
                <a:latin typeface="+mn-ea"/>
              </a:rPr>
              <a:t>关于</a:t>
            </a:r>
            <a:r>
              <a:rPr lang="en-US" sz="2800" b="1" dirty="0" err="1" smtClean="0">
                <a:solidFill>
                  <a:schemeClr val="tx1">
                    <a:lumMod val="95000"/>
                    <a:lumOff val="5000"/>
                  </a:schemeClr>
                </a:solidFill>
                <a:latin typeface="Arial" pitchFamily="34" charset="0"/>
                <a:cs typeface="Arial" pitchFamily="34" charset="0"/>
              </a:rPr>
              <a:t>Thieme</a:t>
            </a:r>
            <a:r>
              <a:rPr lang="en-US" sz="2800" b="1" dirty="0" smtClean="0">
                <a:solidFill>
                  <a:schemeClr val="tx1">
                    <a:lumMod val="95000"/>
                    <a:lumOff val="5000"/>
                  </a:schemeClr>
                </a:solidFill>
                <a:latin typeface="Arial" pitchFamily="34" charset="0"/>
                <a:cs typeface="Arial" pitchFamily="34" charset="0"/>
              </a:rPr>
              <a:t> E-Journals</a:t>
            </a:r>
          </a:p>
          <a:p>
            <a:pPr marL="342900" lvl="0" indent="-342900">
              <a:spcBef>
                <a:spcPct val="20000"/>
              </a:spcBef>
            </a:pPr>
            <a:endParaRPr lang="en-US" altLang="zh-CN" sz="2800" dirty="0" smtClean="0">
              <a:solidFill>
                <a:schemeClr val="tx1">
                  <a:lumMod val="95000"/>
                  <a:lumOff val="5000"/>
                </a:schemeClr>
              </a:solidFill>
              <a:latin typeface="+mn-ea"/>
            </a:endParaRPr>
          </a:p>
          <a:p>
            <a:pPr marL="342900" indent="-342900">
              <a:spcBef>
                <a:spcPct val="20000"/>
              </a:spcBef>
            </a:pPr>
            <a:r>
              <a:rPr kumimoji="0" lang="en-US" altLang="zh-CN" sz="2800" b="0" i="0" u="none" strike="noStrike" kern="1200" cap="none" spc="0" normalizeH="0" baseline="0" noProof="0" dirty="0" smtClean="0">
                <a:ln>
                  <a:noFill/>
                </a:ln>
                <a:solidFill>
                  <a:schemeClr val="tx1">
                    <a:lumMod val="95000"/>
                    <a:lumOff val="5000"/>
                  </a:schemeClr>
                </a:solidFill>
                <a:effectLst/>
                <a:uLnTx/>
                <a:uFillTx/>
                <a:latin typeface="+mn-ea"/>
                <a:cs typeface="+mn-cs"/>
              </a:rPr>
              <a:t>3</a:t>
            </a:r>
            <a:r>
              <a:rPr kumimoji="0" lang="zh-CN" altLang="en-US" sz="2800" b="0" i="0" u="none" strike="noStrike" kern="1200" cap="none" spc="0" normalizeH="0" baseline="0" noProof="0" dirty="0" smtClean="0">
                <a:ln>
                  <a:noFill/>
                </a:ln>
                <a:solidFill>
                  <a:schemeClr val="tx1">
                    <a:lumMod val="95000"/>
                    <a:lumOff val="5000"/>
                  </a:schemeClr>
                </a:solidFill>
                <a:effectLst/>
                <a:uLnTx/>
                <a:uFillTx/>
                <a:latin typeface="+mn-ea"/>
                <a:cs typeface="+mn-cs"/>
              </a:rPr>
              <a:t>如何使用</a:t>
            </a:r>
            <a:r>
              <a:rPr lang="en-US" sz="2800" b="1" dirty="0" err="1" smtClean="0">
                <a:solidFill>
                  <a:schemeClr val="tx1">
                    <a:lumMod val="95000"/>
                    <a:lumOff val="5000"/>
                  </a:schemeClr>
                </a:solidFill>
                <a:latin typeface="Arial" pitchFamily="34" charset="0"/>
                <a:cs typeface="Arial" pitchFamily="34" charset="0"/>
              </a:rPr>
              <a:t>Thieme</a:t>
            </a:r>
            <a:r>
              <a:rPr lang="en-US" sz="2800" b="1" dirty="0" smtClean="0">
                <a:solidFill>
                  <a:schemeClr val="tx1">
                    <a:lumMod val="95000"/>
                    <a:lumOff val="5000"/>
                  </a:schemeClr>
                </a:solidFill>
                <a:latin typeface="Arial" pitchFamily="34" charset="0"/>
                <a:cs typeface="Arial" pitchFamily="34" charset="0"/>
              </a:rPr>
              <a:t> E-Journals</a:t>
            </a:r>
            <a:endParaRPr kumimoji="0" lang="en-US" altLang="zh-CN" sz="2800" b="0" i="0" u="none" strike="noStrike" kern="1200" cap="none" spc="0" normalizeH="0" baseline="0" noProof="0" dirty="0" smtClean="0">
              <a:ln>
                <a:noFill/>
              </a:ln>
              <a:solidFill>
                <a:schemeClr val="tx1">
                  <a:lumMod val="95000"/>
                  <a:lumOff val="5000"/>
                </a:schemeClr>
              </a:solidFill>
              <a:effectLst/>
              <a:uLnTx/>
              <a:uFillTx/>
              <a:latin typeface="Arial" pitchFamily="34" charset="0"/>
              <a:cs typeface="Arial" pitchFamily="34" charset="0"/>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zh-CN" altLang="en-US" sz="2400" dirty="0" smtClean="0">
                <a:solidFill>
                  <a:schemeClr val="tx1">
                    <a:lumMod val="95000"/>
                    <a:lumOff val="5000"/>
                  </a:schemeClr>
                </a:solidFill>
                <a:latin typeface="+mn-ea"/>
              </a:rPr>
              <a:t>用户登录</a:t>
            </a:r>
            <a:endParaRPr lang="en-US" altLang="zh-CN" sz="2400" dirty="0" smtClean="0">
              <a:solidFill>
                <a:schemeClr val="tx1">
                  <a:lumMod val="95000"/>
                  <a:lumOff val="5000"/>
                </a:schemeClr>
              </a:solidFill>
              <a:latin typeface="+mn-ea"/>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zh-CN" altLang="en-US" sz="2400" dirty="0" smtClean="0">
                <a:solidFill>
                  <a:schemeClr val="tx1">
                    <a:lumMod val="95000"/>
                    <a:lumOff val="5000"/>
                  </a:schemeClr>
                </a:solidFill>
                <a:latin typeface="+mn-ea"/>
              </a:rPr>
              <a:t>数据库主页</a:t>
            </a:r>
            <a:endParaRPr lang="en-US" altLang="zh-CN" sz="2400" dirty="0" smtClean="0">
              <a:solidFill>
                <a:schemeClr val="tx1">
                  <a:lumMod val="95000"/>
                  <a:lumOff val="5000"/>
                </a:schemeClr>
              </a:solidFill>
              <a:latin typeface="+mn-ea"/>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2400" b="0" i="0" u="none" strike="noStrike" kern="1200" cap="none" spc="0" normalizeH="0" baseline="0" noProof="0" dirty="0" smtClean="0">
                <a:ln>
                  <a:noFill/>
                </a:ln>
                <a:solidFill>
                  <a:schemeClr val="tx1">
                    <a:lumMod val="95000"/>
                    <a:lumOff val="5000"/>
                  </a:schemeClr>
                </a:solidFill>
                <a:effectLst/>
                <a:uLnTx/>
                <a:uFillTx/>
                <a:latin typeface="+mn-ea"/>
                <a:cs typeface="+mn-cs"/>
              </a:rPr>
              <a:t>资源检索</a:t>
            </a:r>
            <a:endParaRPr kumimoji="0" lang="en-US" altLang="zh-CN" sz="2400" b="0" i="0" u="none" strike="noStrike" kern="1200" cap="none" spc="0" normalizeH="0" baseline="0" noProof="0" dirty="0" smtClean="0">
              <a:ln>
                <a:noFill/>
              </a:ln>
              <a:solidFill>
                <a:schemeClr val="tx1">
                  <a:lumMod val="95000"/>
                  <a:lumOff val="5000"/>
                </a:schemeClr>
              </a:solidFill>
              <a:effectLst/>
              <a:uLnTx/>
              <a:uFillTx/>
              <a:latin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2400" b="0" i="0" u="none" strike="noStrike" kern="1200" cap="none" spc="0" normalizeH="0" baseline="0" noProof="0" dirty="0" smtClean="0">
              <a:ln>
                <a:noFill/>
              </a:ln>
              <a:solidFill>
                <a:schemeClr val="tx1">
                  <a:lumMod val="95000"/>
                  <a:lumOff val="5000"/>
                </a:schemeClr>
              </a:solidFill>
              <a:effectLst/>
              <a:uLnTx/>
              <a:uFillTx/>
              <a:latin typeface="+mn-ea"/>
              <a:cs typeface="+mn-cs"/>
            </a:endParaRPr>
          </a:p>
          <a:p>
            <a:pPr marL="342900" marR="0" lvl="2" indent="-342900" algn="l" defTabSz="914400" rtl="0" eaLnBrk="1" fontAlgn="auto" latinLnBrk="0" hangingPunct="1">
              <a:lnSpc>
                <a:spcPct val="150000"/>
              </a:lnSpc>
              <a:spcBef>
                <a:spcPct val="20000"/>
              </a:spcBef>
              <a:spcAft>
                <a:spcPts val="0"/>
              </a:spcAft>
              <a:buClrTx/>
              <a:buSzTx/>
              <a:tabLst/>
              <a:defRPr/>
            </a:pPr>
            <a:r>
              <a:rPr lang="en-US" altLang="zh-CN" sz="2800" dirty="0" smtClean="0">
                <a:solidFill>
                  <a:schemeClr val="tx1">
                    <a:lumMod val="95000"/>
                    <a:lumOff val="5000"/>
                  </a:schemeClr>
                </a:solidFill>
                <a:latin typeface="+mn-ea"/>
              </a:rPr>
              <a:t>4</a:t>
            </a:r>
            <a:r>
              <a:rPr lang="zh-CN" altLang="en-US" sz="2800" dirty="0" smtClean="0">
                <a:solidFill>
                  <a:schemeClr val="tx1">
                    <a:lumMod val="95000"/>
                    <a:lumOff val="5000"/>
                  </a:schemeClr>
                </a:solidFill>
                <a:latin typeface="+mn-ea"/>
              </a:rPr>
              <a:t>关于期刊投稿</a:t>
            </a:r>
            <a:endParaRPr lang="en-US" altLang="zh-CN" sz="2800" dirty="0" smtClean="0">
              <a:solidFill>
                <a:schemeClr val="tx1">
                  <a:lumMod val="95000"/>
                  <a:lumOff val="5000"/>
                </a:schemeClr>
              </a:solidFill>
              <a:latin typeface="+mn-ea"/>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CN" sz="3200" b="0" i="0" u="none" strike="noStrike" kern="1200" cap="none" spc="0" normalizeH="0" baseline="0" noProof="0" dirty="0" smtClean="0">
                <a:ln>
                  <a:noFill/>
                </a:ln>
                <a:solidFill>
                  <a:schemeClr val="tx1">
                    <a:lumMod val="95000"/>
                    <a:lumOff val="5000"/>
                  </a:schemeClr>
                </a:solidFill>
                <a:effectLst/>
                <a:uLnTx/>
                <a:uFillTx/>
                <a:latin typeface="+mn-ea"/>
                <a:cs typeface="+mn-cs"/>
              </a:rPr>
              <a:t> </a:t>
            </a:r>
          </a:p>
        </p:txBody>
      </p:sp>
      <p:pic>
        <p:nvPicPr>
          <p:cNvPr id="5" name="图片 4" descr="QQ图片20131227143622.jpg"/>
          <p:cNvPicPr>
            <a:picLocks noChangeAspect="1"/>
          </p:cNvPicPr>
          <p:nvPr/>
        </p:nvPicPr>
        <p:blipFill>
          <a:blip r:embed="rId2" cstate="print"/>
          <a:stretch>
            <a:fillRect/>
          </a:stretch>
        </p:blipFill>
        <p:spPr>
          <a:xfrm>
            <a:off x="4824401" y="1844824"/>
            <a:ext cx="4319599" cy="391223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2" end="2"/>
                                            </p:txEl>
                                          </p:spTgt>
                                        </p:tgtEl>
                                        <p:attrNameLst>
                                          <p:attrName>style.opacity</p:attrName>
                                        </p:attrNameLst>
                                      </p:cBhvr>
                                      <p:to>
                                        <p:strVal val="0.5"/>
                                      </p:to>
                                    </p:set>
                                    <p:animEffect filter="image" prLst="opacity: 0.5">
                                      <p:cBhvr rctx="IE">
                                        <p:cTn id="10" dur="indefinite"/>
                                        <p:tgtEl>
                                          <p:spTgt spid="3">
                                            <p:txEl>
                                              <p:pRg st="2" end="2"/>
                                            </p:txEl>
                                          </p:spTgt>
                                        </p:tgtEl>
                                      </p:cBhvr>
                                    </p:animEffect>
                                  </p:childTnLst>
                                </p:cTn>
                              </p:par>
                              <p:par>
                                <p:cTn id="11" presetID="9" presetClass="emph" presetSubtype="0" nodeType="withEffect">
                                  <p:stCondLst>
                                    <p:cond delay="0"/>
                                  </p:stCondLst>
                                  <p:childTnLst>
                                    <p:set>
                                      <p:cBhvr rctx="PPT">
                                        <p:cTn id="12" dur="indefinite"/>
                                        <p:tgtEl>
                                          <p:spTgt spid="3">
                                            <p:txEl>
                                              <p:pRg st="4" end="4"/>
                                            </p:txEl>
                                          </p:spTgt>
                                        </p:tgtEl>
                                        <p:attrNameLst>
                                          <p:attrName>style.opacity</p:attrName>
                                        </p:attrNameLst>
                                      </p:cBhvr>
                                      <p:to>
                                        <p:strVal val="0.5"/>
                                      </p:to>
                                    </p:set>
                                    <p:animEffect filter="image" prLst="opacity: 0.5">
                                      <p:cBhvr rctx="IE">
                                        <p:cTn id="13" dur="indefinite"/>
                                        <p:tgtEl>
                                          <p:spTgt spid="3">
                                            <p:txEl>
                                              <p:pRg st="4" end="4"/>
                                            </p:txEl>
                                          </p:spTgt>
                                        </p:tgtEl>
                                      </p:cBhvr>
                                    </p:animEffect>
                                  </p:childTnLst>
                                </p:cTn>
                              </p:par>
                              <p:par>
                                <p:cTn id="14" presetID="9" presetClass="emph" presetSubtype="0" nodeType="withEffect">
                                  <p:stCondLst>
                                    <p:cond delay="0"/>
                                  </p:stCondLst>
                                  <p:childTnLst>
                                    <p:set>
                                      <p:cBhvr rctx="PPT">
                                        <p:cTn id="15" dur="indefinite"/>
                                        <p:tgtEl>
                                          <p:spTgt spid="3">
                                            <p:txEl>
                                              <p:pRg st="5" end="5"/>
                                            </p:txEl>
                                          </p:spTgt>
                                        </p:tgtEl>
                                        <p:attrNameLst>
                                          <p:attrName>style.opacity</p:attrName>
                                        </p:attrNameLst>
                                      </p:cBhvr>
                                      <p:to>
                                        <p:strVal val="0.5"/>
                                      </p:to>
                                    </p:set>
                                    <p:animEffect filter="image" prLst="opacity: 0.5">
                                      <p:cBhvr rctx="IE">
                                        <p:cTn id="16" dur="indefinite"/>
                                        <p:tgtEl>
                                          <p:spTgt spid="3">
                                            <p:txEl>
                                              <p:pRg st="5" end="5"/>
                                            </p:txEl>
                                          </p:spTgt>
                                        </p:tgtEl>
                                      </p:cBhvr>
                                    </p:animEffect>
                                  </p:childTnLst>
                                </p:cTn>
                              </p:par>
                              <p:par>
                                <p:cTn id="17" presetID="9" presetClass="emph" presetSubtype="0" nodeType="withEffect">
                                  <p:stCondLst>
                                    <p:cond delay="0"/>
                                  </p:stCondLst>
                                  <p:childTnLst>
                                    <p:set>
                                      <p:cBhvr rctx="PPT">
                                        <p:cTn id="18" dur="indefinite"/>
                                        <p:tgtEl>
                                          <p:spTgt spid="3">
                                            <p:txEl>
                                              <p:pRg st="6" end="6"/>
                                            </p:txEl>
                                          </p:spTgt>
                                        </p:tgtEl>
                                        <p:attrNameLst>
                                          <p:attrName>style.opacity</p:attrName>
                                        </p:attrNameLst>
                                      </p:cBhvr>
                                      <p:to>
                                        <p:strVal val="0.5"/>
                                      </p:to>
                                    </p:set>
                                    <p:animEffect filter="image" prLst="opacity: 0.5">
                                      <p:cBhvr rctx="IE">
                                        <p:cTn id="19" dur="indefinite"/>
                                        <p:tgtEl>
                                          <p:spTgt spid="3">
                                            <p:txEl>
                                              <p:pRg st="6" end="6"/>
                                            </p:txEl>
                                          </p:spTgt>
                                        </p:tgtEl>
                                      </p:cBhvr>
                                    </p:animEffect>
                                  </p:childTnLst>
                                </p:cTn>
                              </p:par>
                              <p:par>
                                <p:cTn id="20" presetID="9" presetClass="emph" presetSubtype="0" nodeType="withEffect">
                                  <p:stCondLst>
                                    <p:cond delay="0"/>
                                  </p:stCondLst>
                                  <p:childTnLst>
                                    <p:set>
                                      <p:cBhvr rctx="PPT">
                                        <p:cTn id="21" dur="indefinite"/>
                                        <p:tgtEl>
                                          <p:spTgt spid="3">
                                            <p:txEl>
                                              <p:pRg st="7" end="7"/>
                                            </p:txEl>
                                          </p:spTgt>
                                        </p:tgtEl>
                                        <p:attrNameLst>
                                          <p:attrName>style.opacity</p:attrName>
                                        </p:attrNameLst>
                                      </p:cBhvr>
                                      <p:to>
                                        <p:strVal val="0.5"/>
                                      </p:to>
                                    </p:set>
                                    <p:animEffect filter="image" prLst="opacity: 0.5">
                                      <p:cBhvr rctx="IE">
                                        <p:cTn id="22" dur="indefinite"/>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836712"/>
            <a:ext cx="7560840" cy="523220"/>
          </a:xfrm>
          <a:prstGeom prst="rect">
            <a:avLst/>
          </a:prstGeom>
          <a:noFill/>
        </p:spPr>
        <p:txBody>
          <a:bodyPr wrap="square" rtlCol="0">
            <a:spAutoFit/>
          </a:bodyPr>
          <a:lstStyle/>
          <a:p>
            <a:r>
              <a:rPr lang="zh-CN" altLang="en-US" sz="2800" dirty="0" smtClean="0"/>
              <a:t>关于投稿：如何在</a:t>
            </a:r>
            <a:r>
              <a:rPr lang="en-US" altLang="zh-CN" sz="2800" dirty="0" err="1" smtClean="0"/>
              <a:t>Thieme</a:t>
            </a:r>
            <a:r>
              <a:rPr lang="zh-CN" altLang="en-US" sz="2800" dirty="0" smtClean="0"/>
              <a:t>期刊上进行投稿？</a:t>
            </a:r>
            <a:endParaRPr lang="zh-CN" altLang="en-US" sz="2800" dirty="0"/>
          </a:p>
        </p:txBody>
      </p:sp>
      <p:sp>
        <p:nvSpPr>
          <p:cNvPr id="3" name="TextBox 2"/>
          <p:cNvSpPr txBox="1"/>
          <p:nvPr/>
        </p:nvSpPr>
        <p:spPr>
          <a:xfrm>
            <a:off x="467544" y="1484784"/>
            <a:ext cx="8352928" cy="369332"/>
          </a:xfrm>
          <a:prstGeom prst="rect">
            <a:avLst/>
          </a:prstGeom>
          <a:noFill/>
        </p:spPr>
        <p:txBody>
          <a:bodyPr wrap="square" rtlCol="0">
            <a:spAutoFit/>
          </a:bodyPr>
          <a:lstStyle/>
          <a:p>
            <a:r>
              <a:rPr lang="en-US" altLang="zh-CN" dirty="0" smtClean="0"/>
              <a:t>1.</a:t>
            </a:r>
            <a:r>
              <a:rPr lang="zh-CN" altLang="en-US" dirty="0" smtClean="0"/>
              <a:t>进入</a:t>
            </a:r>
            <a:r>
              <a:rPr lang="en-US" altLang="zh-CN" dirty="0" err="1" smtClean="0"/>
              <a:t>Thieme</a:t>
            </a:r>
            <a:r>
              <a:rPr lang="zh-CN" altLang="en-US" dirty="0" smtClean="0"/>
              <a:t>官方网站：</a:t>
            </a:r>
            <a:r>
              <a:rPr lang="en-US" altLang="zh-CN" dirty="0" smtClean="0">
                <a:hlinkClick r:id="rId2"/>
              </a:rPr>
              <a:t>http://www.thieme.de/</a:t>
            </a:r>
            <a:r>
              <a:rPr lang="en-US" altLang="zh-CN" dirty="0" smtClean="0"/>
              <a:t>  </a:t>
            </a:r>
            <a:r>
              <a:rPr lang="zh-CN" altLang="en-US" dirty="0" smtClean="0"/>
              <a:t>选择类别</a:t>
            </a:r>
            <a:r>
              <a:rPr lang="en-US" altLang="zh-CN" dirty="0" smtClean="0"/>
              <a:t>Journals</a:t>
            </a:r>
            <a:endParaRPr lang="zh-CN" altLang="en-US" dirty="0"/>
          </a:p>
        </p:txBody>
      </p:sp>
      <p:pic>
        <p:nvPicPr>
          <p:cNvPr id="1027" name="Picture 3"/>
          <p:cNvPicPr>
            <a:picLocks noChangeAspect="1" noChangeArrowheads="1"/>
          </p:cNvPicPr>
          <p:nvPr/>
        </p:nvPicPr>
        <p:blipFill>
          <a:blip r:embed="rId3" cstate="print"/>
          <a:srcRect/>
          <a:stretch>
            <a:fillRect/>
          </a:stretch>
        </p:blipFill>
        <p:spPr bwMode="auto">
          <a:xfrm>
            <a:off x="251520" y="2050049"/>
            <a:ext cx="7272808" cy="4408905"/>
          </a:xfrm>
          <a:prstGeom prst="rect">
            <a:avLst/>
          </a:prstGeom>
          <a:noFill/>
          <a:ln w="9525">
            <a:noFill/>
            <a:miter lim="800000"/>
            <a:headEnd/>
            <a:tailEnd/>
          </a:ln>
        </p:spPr>
      </p:pic>
      <p:sp>
        <p:nvSpPr>
          <p:cNvPr id="6" name="矩形 5"/>
          <p:cNvSpPr/>
          <p:nvPr/>
        </p:nvSpPr>
        <p:spPr>
          <a:xfrm>
            <a:off x="323528" y="5373216"/>
            <a:ext cx="72008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标注 6"/>
          <p:cNvSpPr/>
          <p:nvPr/>
        </p:nvSpPr>
        <p:spPr>
          <a:xfrm>
            <a:off x="1547664" y="4797152"/>
            <a:ext cx="2592288" cy="497786"/>
          </a:xfrm>
          <a:prstGeom prst="wedgeRectCallout">
            <a:avLst>
              <a:gd name="adj1" fmla="val -40513"/>
              <a:gd name="adj2" fmla="val 78908"/>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点击进入</a:t>
            </a:r>
            <a:r>
              <a:rPr lang="en-US" altLang="zh-CN" dirty="0" smtClean="0">
                <a:solidFill>
                  <a:schemeClr val="tx1"/>
                </a:solidFill>
              </a:rPr>
              <a:t>Journals</a:t>
            </a:r>
            <a:r>
              <a:rPr lang="zh-CN" altLang="en-US" dirty="0" smtClean="0">
                <a:solidFill>
                  <a:schemeClr val="tx1"/>
                </a:solidFill>
              </a:rPr>
              <a:t>列表</a:t>
            </a:r>
            <a:endParaRPr lang="zh-CN" alt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836712"/>
            <a:ext cx="7560840" cy="523220"/>
          </a:xfrm>
          <a:prstGeom prst="rect">
            <a:avLst/>
          </a:prstGeom>
          <a:noFill/>
        </p:spPr>
        <p:txBody>
          <a:bodyPr wrap="square" rtlCol="0">
            <a:spAutoFit/>
          </a:bodyPr>
          <a:lstStyle/>
          <a:p>
            <a:r>
              <a:rPr lang="zh-CN" altLang="en-US" sz="2800" dirty="0" smtClean="0"/>
              <a:t>关于投稿：如何在</a:t>
            </a:r>
            <a:r>
              <a:rPr lang="en-US" altLang="zh-CN" sz="2800" dirty="0" err="1" smtClean="0"/>
              <a:t>Thieme</a:t>
            </a:r>
            <a:r>
              <a:rPr lang="zh-CN" altLang="en-US" sz="2800" dirty="0" smtClean="0"/>
              <a:t>期刊上进行投稿？</a:t>
            </a:r>
            <a:endParaRPr lang="zh-CN" altLang="en-US" sz="2800" dirty="0"/>
          </a:p>
        </p:txBody>
      </p:sp>
      <p:sp>
        <p:nvSpPr>
          <p:cNvPr id="3" name="TextBox 2"/>
          <p:cNvSpPr txBox="1"/>
          <p:nvPr/>
        </p:nvSpPr>
        <p:spPr>
          <a:xfrm>
            <a:off x="467544" y="1340768"/>
            <a:ext cx="8352928" cy="369332"/>
          </a:xfrm>
          <a:prstGeom prst="rect">
            <a:avLst/>
          </a:prstGeom>
          <a:noFill/>
        </p:spPr>
        <p:txBody>
          <a:bodyPr wrap="square" rtlCol="0">
            <a:spAutoFit/>
          </a:bodyPr>
          <a:lstStyle/>
          <a:p>
            <a:r>
              <a:rPr lang="en-US" altLang="zh-CN" dirty="0" smtClean="0"/>
              <a:t>2.</a:t>
            </a:r>
            <a:r>
              <a:rPr lang="zh-CN" altLang="en-US" dirty="0" smtClean="0"/>
              <a:t>进入</a:t>
            </a:r>
            <a:r>
              <a:rPr lang="en-US" altLang="zh-CN" dirty="0" smtClean="0"/>
              <a:t>Journals</a:t>
            </a:r>
            <a:r>
              <a:rPr lang="zh-CN" altLang="en-US" dirty="0" smtClean="0"/>
              <a:t>列表后，下拉页面至最后。</a:t>
            </a:r>
            <a:endParaRPr lang="zh-CN" altLang="en-US" dirty="0"/>
          </a:p>
        </p:txBody>
      </p:sp>
      <p:sp>
        <p:nvSpPr>
          <p:cNvPr id="7" name="矩形标注 6"/>
          <p:cNvSpPr/>
          <p:nvPr/>
        </p:nvSpPr>
        <p:spPr>
          <a:xfrm>
            <a:off x="5868144" y="3284984"/>
            <a:ext cx="2088232" cy="2009954"/>
          </a:xfrm>
          <a:prstGeom prst="wedgeRectCallout">
            <a:avLst>
              <a:gd name="adj1" fmla="val -40513"/>
              <a:gd name="adj2" fmla="val 78908"/>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点击进入完整</a:t>
            </a:r>
            <a:r>
              <a:rPr lang="en-US" altLang="zh-CN" dirty="0" smtClean="0">
                <a:solidFill>
                  <a:schemeClr val="tx1"/>
                </a:solidFill>
              </a:rPr>
              <a:t>Journals</a:t>
            </a:r>
            <a:r>
              <a:rPr lang="zh-CN" altLang="en-US" dirty="0" smtClean="0">
                <a:solidFill>
                  <a:schemeClr val="tx1"/>
                </a:solidFill>
              </a:rPr>
              <a:t>列表，包括英语以及德语期刊。含有期刊相关产品信息，投稿信息，订阅信息等。</a:t>
            </a:r>
            <a:endParaRPr lang="zh-CN" altLang="en-US" dirty="0">
              <a:solidFill>
                <a:schemeClr val="tx1"/>
              </a:solidFill>
            </a:endParaRPr>
          </a:p>
        </p:txBody>
      </p:sp>
      <p:pic>
        <p:nvPicPr>
          <p:cNvPr id="2050" name="Picture 2"/>
          <p:cNvPicPr>
            <a:picLocks noChangeAspect="1" noChangeArrowheads="1"/>
          </p:cNvPicPr>
          <p:nvPr/>
        </p:nvPicPr>
        <p:blipFill>
          <a:blip r:embed="rId2" cstate="print"/>
          <a:srcRect/>
          <a:stretch>
            <a:fillRect/>
          </a:stretch>
        </p:blipFill>
        <p:spPr bwMode="auto">
          <a:xfrm>
            <a:off x="683568" y="1772816"/>
            <a:ext cx="4829175" cy="4829175"/>
          </a:xfrm>
          <a:prstGeom prst="rect">
            <a:avLst/>
          </a:prstGeom>
          <a:noFill/>
          <a:ln w="9525">
            <a:noFill/>
            <a:miter lim="800000"/>
            <a:headEnd/>
            <a:tailEnd/>
          </a:ln>
        </p:spPr>
      </p:pic>
      <p:cxnSp>
        <p:nvCxnSpPr>
          <p:cNvPr id="9" name="直接连接符 8"/>
          <p:cNvCxnSpPr/>
          <p:nvPr/>
        </p:nvCxnSpPr>
        <p:spPr>
          <a:xfrm>
            <a:off x="899592" y="6309320"/>
            <a:ext cx="43204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971600" y="6597352"/>
            <a:ext cx="144016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836712"/>
            <a:ext cx="7560840" cy="523220"/>
          </a:xfrm>
          <a:prstGeom prst="rect">
            <a:avLst/>
          </a:prstGeom>
          <a:noFill/>
        </p:spPr>
        <p:txBody>
          <a:bodyPr wrap="square" rtlCol="0">
            <a:spAutoFit/>
          </a:bodyPr>
          <a:lstStyle/>
          <a:p>
            <a:r>
              <a:rPr lang="zh-CN" altLang="en-US" sz="2800" dirty="0" smtClean="0"/>
              <a:t>关于投稿：如何在</a:t>
            </a:r>
            <a:r>
              <a:rPr lang="en-US" altLang="zh-CN" sz="2800" dirty="0" err="1" smtClean="0"/>
              <a:t>Thieme</a:t>
            </a:r>
            <a:r>
              <a:rPr lang="zh-CN" altLang="en-US" sz="2800" dirty="0" smtClean="0"/>
              <a:t>期刊上进行投稿？</a:t>
            </a:r>
            <a:endParaRPr lang="zh-CN" altLang="en-US" sz="2800" dirty="0"/>
          </a:p>
        </p:txBody>
      </p:sp>
      <p:sp>
        <p:nvSpPr>
          <p:cNvPr id="3" name="TextBox 2"/>
          <p:cNvSpPr txBox="1"/>
          <p:nvPr/>
        </p:nvSpPr>
        <p:spPr>
          <a:xfrm>
            <a:off x="467544" y="1340768"/>
            <a:ext cx="8352928" cy="369332"/>
          </a:xfrm>
          <a:prstGeom prst="rect">
            <a:avLst/>
          </a:prstGeom>
          <a:noFill/>
        </p:spPr>
        <p:txBody>
          <a:bodyPr wrap="square" rtlCol="0">
            <a:spAutoFit/>
          </a:bodyPr>
          <a:lstStyle/>
          <a:p>
            <a:r>
              <a:rPr lang="en-US" altLang="zh-CN" dirty="0" smtClean="0"/>
              <a:t>2.</a:t>
            </a:r>
            <a:r>
              <a:rPr lang="zh-CN" altLang="en-US" dirty="0" smtClean="0"/>
              <a:t>根据首字母选择您想投稿的期刊名称，以</a:t>
            </a:r>
            <a:r>
              <a:rPr lang="en-US" altLang="zh-CN" dirty="0" smtClean="0"/>
              <a:t>Synthesis</a:t>
            </a:r>
            <a:r>
              <a:rPr lang="zh-CN" altLang="en-US" dirty="0" smtClean="0"/>
              <a:t>为例</a:t>
            </a:r>
            <a:endParaRPr lang="zh-CN" altLang="en-US" dirty="0"/>
          </a:p>
        </p:txBody>
      </p:sp>
      <p:pic>
        <p:nvPicPr>
          <p:cNvPr id="3074" name="Picture 2"/>
          <p:cNvPicPr>
            <a:picLocks noChangeAspect="1" noChangeArrowheads="1"/>
          </p:cNvPicPr>
          <p:nvPr/>
        </p:nvPicPr>
        <p:blipFill>
          <a:blip r:embed="rId2" cstate="print"/>
          <a:srcRect/>
          <a:stretch>
            <a:fillRect/>
          </a:stretch>
        </p:blipFill>
        <p:spPr bwMode="auto">
          <a:xfrm>
            <a:off x="395536" y="1772816"/>
            <a:ext cx="6677025" cy="2905125"/>
          </a:xfrm>
          <a:prstGeom prst="rect">
            <a:avLst/>
          </a:prstGeom>
          <a:noFill/>
          <a:ln w="9525">
            <a:noFill/>
            <a:miter lim="800000"/>
            <a:headEnd/>
            <a:tailEnd/>
          </a:ln>
        </p:spPr>
      </p:pic>
      <p:pic>
        <p:nvPicPr>
          <p:cNvPr id="3075" name="Picture 3" descr="C:\Users\Lucy\AppData\Roaming\Tencent\Users\707476910\QQ\WinTemp\RichOle\9YPD$]B[%EJ1O@R{M`PLS6C.jpg"/>
          <p:cNvPicPr>
            <a:picLocks noChangeAspect="1" noChangeArrowheads="1"/>
          </p:cNvPicPr>
          <p:nvPr/>
        </p:nvPicPr>
        <p:blipFill>
          <a:blip r:embed="rId3" cstate="print"/>
          <a:srcRect/>
          <a:stretch>
            <a:fillRect/>
          </a:stretch>
        </p:blipFill>
        <p:spPr bwMode="auto">
          <a:xfrm>
            <a:off x="539552" y="1666875"/>
            <a:ext cx="4000500" cy="5191125"/>
          </a:xfrm>
          <a:prstGeom prst="rect">
            <a:avLst/>
          </a:prstGeom>
          <a:noFill/>
        </p:spPr>
      </p:pic>
      <p:sp>
        <p:nvSpPr>
          <p:cNvPr id="13" name="矩形标注 12"/>
          <p:cNvSpPr/>
          <p:nvPr/>
        </p:nvSpPr>
        <p:spPr>
          <a:xfrm>
            <a:off x="5148064" y="5229200"/>
            <a:ext cx="3024336" cy="1289874"/>
          </a:xfrm>
          <a:prstGeom prst="wedgeRectCallout">
            <a:avLst>
              <a:gd name="adj1" fmla="val -73726"/>
              <a:gd name="adj2" fmla="val 48750"/>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tx1"/>
                </a:solidFill>
              </a:rPr>
              <a:t>点击</a:t>
            </a:r>
            <a:r>
              <a:rPr lang="en-US" altLang="zh-CN" dirty="0" smtClean="0">
                <a:solidFill>
                  <a:schemeClr val="tx1"/>
                </a:solidFill>
              </a:rPr>
              <a:t>More about this journals</a:t>
            </a:r>
            <a:r>
              <a:rPr lang="zh-CN" altLang="en-US" dirty="0" smtClean="0">
                <a:solidFill>
                  <a:schemeClr val="tx1"/>
                </a:solidFill>
              </a:rPr>
              <a:t>，进入该期刊主页面</a:t>
            </a:r>
            <a:endParaRPr lang="zh-CN" alt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836712"/>
            <a:ext cx="7560840" cy="523220"/>
          </a:xfrm>
          <a:prstGeom prst="rect">
            <a:avLst/>
          </a:prstGeom>
          <a:noFill/>
        </p:spPr>
        <p:txBody>
          <a:bodyPr wrap="square" rtlCol="0">
            <a:spAutoFit/>
          </a:bodyPr>
          <a:lstStyle/>
          <a:p>
            <a:r>
              <a:rPr lang="zh-CN" altLang="en-US" sz="2800" dirty="0" smtClean="0"/>
              <a:t>关于投稿：如何在</a:t>
            </a:r>
            <a:r>
              <a:rPr lang="en-US" altLang="zh-CN" sz="2800" dirty="0" err="1" smtClean="0"/>
              <a:t>Thieme</a:t>
            </a:r>
            <a:r>
              <a:rPr lang="zh-CN" altLang="en-US" sz="2800" dirty="0" smtClean="0"/>
              <a:t>期刊上进行投稿？</a:t>
            </a:r>
            <a:endParaRPr lang="zh-CN" altLang="en-US" sz="2800" dirty="0"/>
          </a:p>
        </p:txBody>
      </p:sp>
      <p:sp>
        <p:nvSpPr>
          <p:cNvPr id="3" name="TextBox 2"/>
          <p:cNvSpPr txBox="1"/>
          <p:nvPr/>
        </p:nvSpPr>
        <p:spPr>
          <a:xfrm>
            <a:off x="467544" y="1340768"/>
            <a:ext cx="8352928" cy="369332"/>
          </a:xfrm>
          <a:prstGeom prst="rect">
            <a:avLst/>
          </a:prstGeom>
          <a:noFill/>
        </p:spPr>
        <p:txBody>
          <a:bodyPr wrap="square" rtlCol="0">
            <a:spAutoFit/>
          </a:bodyPr>
          <a:lstStyle/>
          <a:p>
            <a:r>
              <a:rPr lang="en-US" altLang="zh-CN" dirty="0" smtClean="0"/>
              <a:t>3.</a:t>
            </a:r>
            <a:r>
              <a:rPr lang="zh-CN" altLang="en-US" dirty="0" smtClean="0"/>
              <a:t>进入期刊主页面</a:t>
            </a:r>
            <a:endParaRPr lang="zh-CN" altLang="en-US" dirty="0"/>
          </a:p>
        </p:txBody>
      </p:sp>
      <p:pic>
        <p:nvPicPr>
          <p:cNvPr id="50178" name="Picture 2"/>
          <p:cNvPicPr>
            <a:picLocks noChangeAspect="1" noChangeArrowheads="1"/>
          </p:cNvPicPr>
          <p:nvPr/>
        </p:nvPicPr>
        <p:blipFill>
          <a:blip r:embed="rId2" cstate="print"/>
          <a:srcRect/>
          <a:stretch>
            <a:fillRect/>
          </a:stretch>
        </p:blipFill>
        <p:spPr bwMode="auto">
          <a:xfrm>
            <a:off x="179512" y="1844824"/>
            <a:ext cx="7020271" cy="4698241"/>
          </a:xfrm>
          <a:prstGeom prst="rect">
            <a:avLst/>
          </a:prstGeom>
          <a:noFill/>
          <a:ln w="9525">
            <a:noFill/>
            <a:miter lim="800000"/>
            <a:headEnd/>
            <a:tailEnd/>
          </a:ln>
        </p:spPr>
      </p:pic>
      <p:sp>
        <p:nvSpPr>
          <p:cNvPr id="8" name="矩形标注 7"/>
          <p:cNvSpPr/>
          <p:nvPr/>
        </p:nvSpPr>
        <p:spPr>
          <a:xfrm>
            <a:off x="3131840" y="2636912"/>
            <a:ext cx="2736304" cy="1008112"/>
          </a:xfrm>
          <a:prstGeom prst="wedgeRectCallout">
            <a:avLst>
              <a:gd name="adj1" fmla="val -82438"/>
              <a:gd name="adj2" fmla="val -59388"/>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tx1"/>
                </a:solidFill>
              </a:rPr>
              <a:t>点击</a:t>
            </a:r>
            <a:r>
              <a:rPr lang="en-US" altLang="zh-CN" dirty="0" smtClean="0">
                <a:solidFill>
                  <a:schemeClr val="tx1"/>
                </a:solidFill>
              </a:rPr>
              <a:t>Authors and Reviews</a:t>
            </a:r>
            <a:r>
              <a:rPr lang="zh-CN" altLang="en-US" dirty="0" smtClean="0">
                <a:solidFill>
                  <a:schemeClr val="tx1"/>
                </a:solidFill>
              </a:rPr>
              <a:t>获取投稿相关信息</a:t>
            </a:r>
            <a:endParaRPr lang="zh-CN" alt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836712"/>
            <a:ext cx="7560840" cy="523220"/>
          </a:xfrm>
          <a:prstGeom prst="rect">
            <a:avLst/>
          </a:prstGeom>
          <a:noFill/>
        </p:spPr>
        <p:txBody>
          <a:bodyPr wrap="square" rtlCol="0">
            <a:spAutoFit/>
          </a:bodyPr>
          <a:lstStyle/>
          <a:p>
            <a:r>
              <a:rPr lang="zh-CN" altLang="en-US" sz="2800" dirty="0" smtClean="0"/>
              <a:t>关于投稿：如何在</a:t>
            </a:r>
            <a:r>
              <a:rPr lang="en-US" altLang="zh-CN" sz="2800" dirty="0" err="1" smtClean="0"/>
              <a:t>Thieme</a:t>
            </a:r>
            <a:r>
              <a:rPr lang="zh-CN" altLang="en-US" sz="2800" dirty="0" smtClean="0"/>
              <a:t>期刊上进行投稿？</a:t>
            </a:r>
            <a:endParaRPr lang="zh-CN" altLang="en-US" sz="2800" dirty="0"/>
          </a:p>
        </p:txBody>
      </p:sp>
      <p:sp>
        <p:nvSpPr>
          <p:cNvPr id="3" name="TextBox 2"/>
          <p:cNvSpPr txBox="1"/>
          <p:nvPr/>
        </p:nvSpPr>
        <p:spPr>
          <a:xfrm>
            <a:off x="467544" y="1340768"/>
            <a:ext cx="8352928" cy="369332"/>
          </a:xfrm>
          <a:prstGeom prst="rect">
            <a:avLst/>
          </a:prstGeom>
          <a:noFill/>
        </p:spPr>
        <p:txBody>
          <a:bodyPr wrap="square" rtlCol="0">
            <a:spAutoFit/>
          </a:bodyPr>
          <a:lstStyle/>
          <a:p>
            <a:r>
              <a:rPr lang="en-US" altLang="zh-CN" dirty="0" smtClean="0"/>
              <a:t>3.</a:t>
            </a:r>
            <a:r>
              <a:rPr lang="zh-CN" altLang="en-US" dirty="0" smtClean="0"/>
              <a:t>进入期刊主页面</a:t>
            </a:r>
            <a:endParaRPr lang="zh-CN" altLang="en-US" dirty="0"/>
          </a:p>
        </p:txBody>
      </p:sp>
      <p:pic>
        <p:nvPicPr>
          <p:cNvPr id="51202" name="Picture 2"/>
          <p:cNvPicPr>
            <a:picLocks noChangeAspect="1" noChangeArrowheads="1"/>
          </p:cNvPicPr>
          <p:nvPr/>
        </p:nvPicPr>
        <p:blipFill>
          <a:blip r:embed="rId2" cstate="print"/>
          <a:srcRect/>
          <a:stretch>
            <a:fillRect/>
          </a:stretch>
        </p:blipFill>
        <p:spPr bwMode="auto">
          <a:xfrm>
            <a:off x="323528" y="1948805"/>
            <a:ext cx="5681708" cy="4909195"/>
          </a:xfrm>
          <a:prstGeom prst="rect">
            <a:avLst/>
          </a:prstGeom>
          <a:noFill/>
          <a:ln w="9525">
            <a:noFill/>
            <a:miter lim="800000"/>
            <a:headEnd/>
            <a:tailEnd/>
          </a:ln>
        </p:spPr>
      </p:pic>
      <p:sp>
        <p:nvSpPr>
          <p:cNvPr id="7" name="矩形标注 6"/>
          <p:cNvSpPr/>
          <p:nvPr/>
        </p:nvSpPr>
        <p:spPr>
          <a:xfrm>
            <a:off x="6156176" y="2132856"/>
            <a:ext cx="2736304" cy="3672408"/>
          </a:xfrm>
          <a:prstGeom prst="wedgeRectCallout">
            <a:avLst>
              <a:gd name="adj1" fmla="val -60915"/>
              <a:gd name="adj2" fmla="val 36821"/>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schemeClr val="tx1"/>
                </a:solidFill>
              </a:rPr>
              <a:t>1</a:t>
            </a:r>
            <a:r>
              <a:rPr lang="zh-CN" altLang="en-US" dirty="0" smtClean="0">
                <a:solidFill>
                  <a:schemeClr val="tx1"/>
                </a:solidFill>
              </a:rPr>
              <a:t>可以投稿的期刊类型</a:t>
            </a:r>
            <a:endParaRPr lang="en-US" altLang="zh-CN" dirty="0" smtClean="0">
              <a:solidFill>
                <a:schemeClr val="tx1"/>
              </a:solidFill>
            </a:endParaRPr>
          </a:p>
          <a:p>
            <a:r>
              <a:rPr lang="en-US" altLang="zh-CN" dirty="0" smtClean="0">
                <a:solidFill>
                  <a:schemeClr val="tx1"/>
                </a:solidFill>
              </a:rPr>
              <a:t>2</a:t>
            </a:r>
            <a:r>
              <a:rPr lang="zh-CN" altLang="en-US" dirty="0" smtClean="0">
                <a:solidFill>
                  <a:schemeClr val="tx1"/>
                </a:solidFill>
              </a:rPr>
              <a:t>作者指南：投稿者需准备的相关材料以及投稿政策</a:t>
            </a:r>
            <a:endParaRPr lang="en-US" altLang="zh-CN" dirty="0" smtClean="0">
              <a:solidFill>
                <a:schemeClr val="tx1"/>
              </a:solidFill>
            </a:endParaRPr>
          </a:p>
          <a:p>
            <a:r>
              <a:rPr lang="en-US" altLang="zh-CN" dirty="0" smtClean="0">
                <a:solidFill>
                  <a:schemeClr val="tx1"/>
                </a:solidFill>
              </a:rPr>
              <a:t>3</a:t>
            </a:r>
            <a:r>
              <a:rPr lang="zh-CN" altLang="en-US" dirty="0" smtClean="0">
                <a:solidFill>
                  <a:schemeClr val="tx1"/>
                </a:solidFill>
              </a:rPr>
              <a:t>作者工具：投稿者需要下载的文献资料，文档格式等</a:t>
            </a:r>
            <a:endParaRPr lang="en-US" altLang="zh-CN" dirty="0" smtClean="0">
              <a:solidFill>
                <a:schemeClr val="tx1"/>
              </a:solidFill>
            </a:endParaRPr>
          </a:p>
          <a:p>
            <a:r>
              <a:rPr lang="en-US" altLang="zh-CN" dirty="0" smtClean="0">
                <a:solidFill>
                  <a:schemeClr val="tx1"/>
                </a:solidFill>
              </a:rPr>
              <a:t>4</a:t>
            </a:r>
            <a:r>
              <a:rPr lang="zh-CN" altLang="en-US" dirty="0" smtClean="0">
                <a:solidFill>
                  <a:schemeClr val="tx1"/>
                </a:solidFill>
              </a:rPr>
              <a:t>出版相关政策：</a:t>
            </a:r>
            <a:r>
              <a:rPr lang="en-US" altLang="zh-CN" dirty="0" smtClean="0">
                <a:solidFill>
                  <a:schemeClr val="tx1"/>
                </a:solidFill>
              </a:rPr>
              <a:t>OA</a:t>
            </a:r>
            <a:r>
              <a:rPr lang="zh-CN" altLang="en-US" dirty="0" smtClean="0">
                <a:solidFill>
                  <a:schemeClr val="tx1"/>
                </a:solidFill>
              </a:rPr>
              <a:t>政策，归档政策</a:t>
            </a:r>
            <a:endParaRPr lang="en-US" altLang="zh-CN" dirty="0" smtClean="0">
              <a:solidFill>
                <a:schemeClr val="tx1"/>
              </a:solidFill>
            </a:endParaRPr>
          </a:p>
          <a:p>
            <a:r>
              <a:rPr lang="en-US" altLang="zh-CN" dirty="0" smtClean="0">
                <a:solidFill>
                  <a:schemeClr val="tx1"/>
                </a:solidFill>
              </a:rPr>
              <a:t>5</a:t>
            </a:r>
            <a:r>
              <a:rPr lang="zh-CN" altLang="en-US" dirty="0" smtClean="0">
                <a:solidFill>
                  <a:schemeClr val="tx1"/>
                </a:solidFill>
              </a:rPr>
              <a:t>评论指南：有关同行评审内容</a:t>
            </a:r>
            <a:endParaRPr lang="en-US" altLang="zh-CN" dirty="0" smtClean="0">
              <a:solidFill>
                <a:schemeClr val="tx1"/>
              </a:solidFill>
            </a:endParaRPr>
          </a:p>
          <a:p>
            <a:r>
              <a:rPr lang="en-US" altLang="zh-CN" dirty="0" smtClean="0">
                <a:solidFill>
                  <a:schemeClr val="tx1"/>
                </a:solidFill>
              </a:rPr>
              <a:t>6</a:t>
            </a:r>
            <a:r>
              <a:rPr lang="zh-CN" altLang="en-US" dirty="0" smtClean="0">
                <a:solidFill>
                  <a:schemeClr val="tx1"/>
                </a:solidFill>
              </a:rPr>
              <a:t>常见问题问答</a:t>
            </a:r>
            <a:endParaRPr lang="en-US" altLang="zh-CN" dirty="0" smtClean="0">
              <a:solidFill>
                <a:schemeClr val="tx1"/>
              </a:solidFill>
            </a:endParaRPr>
          </a:p>
          <a:p>
            <a:endParaRPr lang="zh-CN" alt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836712"/>
            <a:ext cx="7560840" cy="523220"/>
          </a:xfrm>
          <a:prstGeom prst="rect">
            <a:avLst/>
          </a:prstGeom>
          <a:noFill/>
        </p:spPr>
        <p:txBody>
          <a:bodyPr wrap="square" rtlCol="0">
            <a:spAutoFit/>
          </a:bodyPr>
          <a:lstStyle/>
          <a:p>
            <a:r>
              <a:rPr lang="zh-CN" altLang="en-US" sz="2800" dirty="0" smtClean="0"/>
              <a:t>关于投稿：如何在</a:t>
            </a:r>
            <a:r>
              <a:rPr lang="en-US" altLang="zh-CN" sz="2800" dirty="0" err="1" smtClean="0"/>
              <a:t>Thieme</a:t>
            </a:r>
            <a:r>
              <a:rPr lang="zh-CN" altLang="en-US" sz="2800" dirty="0" smtClean="0"/>
              <a:t>期刊上进行投稿？</a:t>
            </a:r>
            <a:endParaRPr lang="zh-CN" altLang="en-US" sz="2800" dirty="0"/>
          </a:p>
        </p:txBody>
      </p:sp>
      <p:sp>
        <p:nvSpPr>
          <p:cNvPr id="3" name="TextBox 2"/>
          <p:cNvSpPr txBox="1"/>
          <p:nvPr/>
        </p:nvSpPr>
        <p:spPr>
          <a:xfrm>
            <a:off x="467544" y="1340768"/>
            <a:ext cx="8352928" cy="369332"/>
          </a:xfrm>
          <a:prstGeom prst="rect">
            <a:avLst/>
          </a:prstGeom>
          <a:noFill/>
        </p:spPr>
        <p:txBody>
          <a:bodyPr wrap="square" rtlCol="0">
            <a:spAutoFit/>
          </a:bodyPr>
          <a:lstStyle/>
          <a:p>
            <a:r>
              <a:rPr lang="en-US" altLang="zh-CN" dirty="0" smtClean="0"/>
              <a:t>4.</a:t>
            </a:r>
            <a:r>
              <a:rPr lang="zh-CN" altLang="en-US" dirty="0" smtClean="0"/>
              <a:t>投稿过程</a:t>
            </a:r>
            <a:endParaRPr lang="zh-CN" altLang="en-US" dirty="0"/>
          </a:p>
        </p:txBody>
      </p:sp>
      <p:pic>
        <p:nvPicPr>
          <p:cNvPr id="6" name="Picture 2"/>
          <p:cNvPicPr>
            <a:picLocks noChangeAspect="1" noChangeArrowheads="1"/>
          </p:cNvPicPr>
          <p:nvPr/>
        </p:nvPicPr>
        <p:blipFill>
          <a:blip r:embed="rId2" cstate="print"/>
          <a:srcRect/>
          <a:stretch>
            <a:fillRect/>
          </a:stretch>
        </p:blipFill>
        <p:spPr bwMode="auto">
          <a:xfrm>
            <a:off x="179512" y="1844824"/>
            <a:ext cx="7020271" cy="4698241"/>
          </a:xfrm>
          <a:prstGeom prst="rect">
            <a:avLst/>
          </a:prstGeom>
          <a:noFill/>
          <a:ln w="9525">
            <a:noFill/>
            <a:miter lim="800000"/>
            <a:headEnd/>
            <a:tailEnd/>
          </a:ln>
        </p:spPr>
      </p:pic>
      <p:sp>
        <p:nvSpPr>
          <p:cNvPr id="8" name="矩形标注 7"/>
          <p:cNvSpPr/>
          <p:nvPr/>
        </p:nvSpPr>
        <p:spPr>
          <a:xfrm>
            <a:off x="6156176" y="4077072"/>
            <a:ext cx="2124744" cy="785818"/>
          </a:xfrm>
          <a:prstGeom prst="wedgeRectCallout">
            <a:avLst>
              <a:gd name="adj1" fmla="val -73726"/>
              <a:gd name="adj2" fmla="val 48750"/>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tx1"/>
                </a:solidFill>
              </a:rPr>
              <a:t>点击进入投稿流程</a:t>
            </a:r>
            <a:endParaRPr lang="zh-CN" alt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836712"/>
            <a:ext cx="7560840" cy="523220"/>
          </a:xfrm>
          <a:prstGeom prst="rect">
            <a:avLst/>
          </a:prstGeom>
          <a:noFill/>
        </p:spPr>
        <p:txBody>
          <a:bodyPr wrap="square" rtlCol="0">
            <a:spAutoFit/>
          </a:bodyPr>
          <a:lstStyle/>
          <a:p>
            <a:r>
              <a:rPr lang="zh-CN" altLang="en-US" sz="2800" dirty="0" smtClean="0"/>
              <a:t>关于投稿：如何在</a:t>
            </a:r>
            <a:r>
              <a:rPr lang="en-US" altLang="zh-CN" sz="2800" dirty="0" err="1" smtClean="0"/>
              <a:t>Thieme</a:t>
            </a:r>
            <a:r>
              <a:rPr lang="zh-CN" altLang="en-US" sz="2800" dirty="0" smtClean="0"/>
              <a:t>期刊上进行投稿？</a:t>
            </a:r>
            <a:endParaRPr lang="zh-CN" altLang="en-US" sz="2800" dirty="0"/>
          </a:p>
        </p:txBody>
      </p:sp>
      <p:sp>
        <p:nvSpPr>
          <p:cNvPr id="3" name="TextBox 2"/>
          <p:cNvSpPr txBox="1"/>
          <p:nvPr/>
        </p:nvSpPr>
        <p:spPr>
          <a:xfrm>
            <a:off x="467544" y="1340768"/>
            <a:ext cx="8352928" cy="369332"/>
          </a:xfrm>
          <a:prstGeom prst="rect">
            <a:avLst/>
          </a:prstGeom>
          <a:noFill/>
        </p:spPr>
        <p:txBody>
          <a:bodyPr wrap="square" rtlCol="0">
            <a:spAutoFit/>
          </a:bodyPr>
          <a:lstStyle/>
          <a:p>
            <a:r>
              <a:rPr lang="en-US" altLang="zh-CN" dirty="0" smtClean="0"/>
              <a:t>4.</a:t>
            </a:r>
            <a:r>
              <a:rPr lang="zh-CN" altLang="en-US" dirty="0" smtClean="0"/>
              <a:t>投稿过程</a:t>
            </a:r>
            <a:endParaRPr lang="zh-CN" altLang="en-US" dirty="0"/>
          </a:p>
        </p:txBody>
      </p:sp>
      <p:pic>
        <p:nvPicPr>
          <p:cNvPr id="52226" name="Picture 2"/>
          <p:cNvPicPr>
            <a:picLocks noChangeAspect="1" noChangeArrowheads="1"/>
          </p:cNvPicPr>
          <p:nvPr/>
        </p:nvPicPr>
        <p:blipFill>
          <a:blip r:embed="rId2" cstate="print"/>
          <a:srcRect/>
          <a:stretch>
            <a:fillRect/>
          </a:stretch>
        </p:blipFill>
        <p:spPr bwMode="auto">
          <a:xfrm>
            <a:off x="323528" y="1772816"/>
            <a:ext cx="7419975" cy="4429125"/>
          </a:xfrm>
          <a:prstGeom prst="rect">
            <a:avLst/>
          </a:prstGeom>
          <a:noFill/>
          <a:ln w="9525">
            <a:noFill/>
            <a:miter lim="800000"/>
            <a:headEnd/>
            <a:tailEnd/>
          </a:ln>
        </p:spPr>
      </p:pic>
      <p:sp>
        <p:nvSpPr>
          <p:cNvPr id="7" name="矩形标注 6"/>
          <p:cNvSpPr/>
          <p:nvPr/>
        </p:nvSpPr>
        <p:spPr>
          <a:xfrm>
            <a:off x="6156176" y="5013176"/>
            <a:ext cx="2124744" cy="785818"/>
          </a:xfrm>
          <a:prstGeom prst="wedgeRectCallout">
            <a:avLst>
              <a:gd name="adj1" fmla="val -18290"/>
              <a:gd name="adj2" fmla="val -67613"/>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tx1"/>
                </a:solidFill>
              </a:rPr>
              <a:t>登陆画面</a:t>
            </a:r>
            <a:endParaRPr lang="en-US" altLang="zh-CN" dirty="0" smtClean="0">
              <a:solidFill>
                <a:schemeClr val="tx1"/>
              </a:solidFill>
            </a:endParaRPr>
          </a:p>
          <a:p>
            <a:r>
              <a:rPr lang="zh-CN" altLang="en-US" dirty="0" smtClean="0">
                <a:solidFill>
                  <a:schemeClr val="tx1"/>
                </a:solidFill>
              </a:rPr>
              <a:t>新用户点击</a:t>
            </a:r>
            <a:r>
              <a:rPr lang="en-US" altLang="zh-CN" dirty="0" smtClean="0">
                <a:solidFill>
                  <a:schemeClr val="tx1"/>
                </a:solidFill>
              </a:rPr>
              <a:t>Register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836712"/>
            <a:ext cx="7560840" cy="523220"/>
          </a:xfrm>
          <a:prstGeom prst="rect">
            <a:avLst/>
          </a:prstGeom>
          <a:noFill/>
        </p:spPr>
        <p:txBody>
          <a:bodyPr wrap="square" rtlCol="0">
            <a:spAutoFit/>
          </a:bodyPr>
          <a:lstStyle/>
          <a:p>
            <a:r>
              <a:rPr lang="zh-CN" altLang="en-US" sz="2800" dirty="0" smtClean="0"/>
              <a:t>关于投稿：如何在</a:t>
            </a:r>
            <a:r>
              <a:rPr lang="en-US" altLang="zh-CN" sz="2800" dirty="0" err="1" smtClean="0"/>
              <a:t>Thieme</a:t>
            </a:r>
            <a:r>
              <a:rPr lang="zh-CN" altLang="en-US" sz="2800" dirty="0" smtClean="0"/>
              <a:t>期刊上进行投稿？</a:t>
            </a:r>
            <a:endParaRPr lang="zh-CN" altLang="en-US" sz="2800" dirty="0"/>
          </a:p>
        </p:txBody>
      </p:sp>
      <p:sp>
        <p:nvSpPr>
          <p:cNvPr id="3" name="TextBox 2"/>
          <p:cNvSpPr txBox="1"/>
          <p:nvPr/>
        </p:nvSpPr>
        <p:spPr>
          <a:xfrm>
            <a:off x="467544" y="1340768"/>
            <a:ext cx="8352928" cy="369332"/>
          </a:xfrm>
          <a:prstGeom prst="rect">
            <a:avLst/>
          </a:prstGeom>
          <a:noFill/>
        </p:spPr>
        <p:txBody>
          <a:bodyPr wrap="square" rtlCol="0">
            <a:spAutoFit/>
          </a:bodyPr>
          <a:lstStyle/>
          <a:p>
            <a:r>
              <a:rPr lang="en-US" altLang="zh-CN" dirty="0" smtClean="0"/>
              <a:t>5.</a:t>
            </a:r>
            <a:r>
              <a:rPr lang="zh-CN" altLang="en-US" dirty="0" smtClean="0"/>
              <a:t> 账号登陆</a:t>
            </a:r>
            <a:endParaRPr lang="zh-CN" altLang="en-US" dirty="0"/>
          </a:p>
        </p:txBody>
      </p:sp>
      <p:pic>
        <p:nvPicPr>
          <p:cNvPr id="54274" name="Picture 2"/>
          <p:cNvPicPr>
            <a:picLocks noChangeAspect="1" noChangeArrowheads="1"/>
          </p:cNvPicPr>
          <p:nvPr/>
        </p:nvPicPr>
        <p:blipFill>
          <a:blip r:embed="rId2" cstate="print"/>
          <a:srcRect/>
          <a:stretch>
            <a:fillRect/>
          </a:stretch>
        </p:blipFill>
        <p:spPr bwMode="auto">
          <a:xfrm>
            <a:off x="1457325" y="1857375"/>
            <a:ext cx="7686675" cy="5000625"/>
          </a:xfrm>
          <a:prstGeom prst="rect">
            <a:avLst/>
          </a:prstGeom>
          <a:noFill/>
          <a:ln w="9525">
            <a:noFill/>
            <a:miter lim="800000"/>
            <a:headEnd/>
            <a:tailEnd/>
          </a:ln>
        </p:spPr>
      </p:pic>
      <p:sp>
        <p:nvSpPr>
          <p:cNvPr id="7" name="矩形标注 6"/>
          <p:cNvSpPr/>
          <p:nvPr/>
        </p:nvSpPr>
        <p:spPr>
          <a:xfrm>
            <a:off x="251520" y="2996952"/>
            <a:ext cx="3096344" cy="1944216"/>
          </a:xfrm>
          <a:prstGeom prst="wedgeRectCallout">
            <a:avLst>
              <a:gd name="adj1" fmla="val 59193"/>
              <a:gd name="adj2" fmla="val -47299"/>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schemeClr val="tx1"/>
                </a:solidFill>
              </a:rPr>
              <a:t>1</a:t>
            </a:r>
            <a:r>
              <a:rPr lang="zh-CN" altLang="en-US" dirty="0" smtClean="0">
                <a:solidFill>
                  <a:schemeClr val="tx1"/>
                </a:solidFill>
              </a:rPr>
              <a:t>投稿说明：点击投稿按钮完成投稿</a:t>
            </a:r>
            <a:endParaRPr lang="en-US" altLang="zh-CN" dirty="0" smtClean="0">
              <a:solidFill>
                <a:schemeClr val="tx1"/>
              </a:solidFill>
            </a:endParaRPr>
          </a:p>
          <a:p>
            <a:r>
              <a:rPr lang="en-US" altLang="zh-CN" dirty="0" smtClean="0">
                <a:solidFill>
                  <a:schemeClr val="tx1"/>
                </a:solidFill>
              </a:rPr>
              <a:t>2</a:t>
            </a:r>
            <a:r>
              <a:rPr lang="zh-CN" altLang="en-US" dirty="0" smtClean="0">
                <a:solidFill>
                  <a:schemeClr val="tx1"/>
                </a:solidFill>
              </a:rPr>
              <a:t>稿件状态方便查看自己所投稿件进程</a:t>
            </a:r>
            <a:endParaRPr lang="en-US" altLang="zh-CN" dirty="0" smtClean="0">
              <a:solidFill>
                <a:schemeClr val="tx1"/>
              </a:solidFill>
            </a:endParaRPr>
          </a:p>
          <a:p>
            <a:r>
              <a:rPr lang="en-US" altLang="zh-CN" dirty="0" smtClean="0">
                <a:solidFill>
                  <a:schemeClr val="tx1"/>
                </a:solidFill>
              </a:rPr>
              <a:t>3</a:t>
            </a:r>
            <a:r>
              <a:rPr lang="zh-CN" altLang="en-US" dirty="0" smtClean="0">
                <a:solidFill>
                  <a:schemeClr val="tx1"/>
                </a:solidFill>
              </a:rPr>
              <a:t>出版社关于投稿联系邮箱</a:t>
            </a:r>
            <a:endParaRPr lang="en-US" altLang="zh-CN" dirty="0" smtClean="0">
              <a:solidFill>
                <a:schemeClr val="tx1"/>
              </a:solidFill>
            </a:endParaRPr>
          </a:p>
          <a:p>
            <a:endParaRPr lang="en-US" altLang="zh-CN"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836712"/>
            <a:ext cx="7560840" cy="523220"/>
          </a:xfrm>
          <a:prstGeom prst="rect">
            <a:avLst/>
          </a:prstGeom>
          <a:noFill/>
        </p:spPr>
        <p:txBody>
          <a:bodyPr wrap="square" rtlCol="0">
            <a:spAutoFit/>
          </a:bodyPr>
          <a:lstStyle/>
          <a:p>
            <a:r>
              <a:rPr lang="zh-CN" altLang="en-US" sz="2800" dirty="0" smtClean="0"/>
              <a:t>关于投稿：如何在</a:t>
            </a:r>
            <a:r>
              <a:rPr lang="en-US" altLang="zh-CN" sz="2800" dirty="0" err="1" smtClean="0"/>
              <a:t>Thieme</a:t>
            </a:r>
            <a:r>
              <a:rPr lang="zh-CN" altLang="en-US" sz="2800" dirty="0" smtClean="0"/>
              <a:t>期刊上进行投稿？</a:t>
            </a:r>
            <a:endParaRPr lang="zh-CN" altLang="en-US" sz="2800" dirty="0"/>
          </a:p>
        </p:txBody>
      </p:sp>
      <p:sp>
        <p:nvSpPr>
          <p:cNvPr id="3" name="TextBox 2"/>
          <p:cNvSpPr txBox="1"/>
          <p:nvPr/>
        </p:nvSpPr>
        <p:spPr>
          <a:xfrm>
            <a:off x="467544" y="1340768"/>
            <a:ext cx="8352928" cy="369332"/>
          </a:xfrm>
          <a:prstGeom prst="rect">
            <a:avLst/>
          </a:prstGeom>
          <a:noFill/>
        </p:spPr>
        <p:txBody>
          <a:bodyPr wrap="square" rtlCol="0">
            <a:spAutoFit/>
          </a:bodyPr>
          <a:lstStyle/>
          <a:p>
            <a:r>
              <a:rPr lang="en-US" altLang="zh-CN" dirty="0" smtClean="0"/>
              <a:t>6.</a:t>
            </a:r>
            <a:r>
              <a:rPr lang="zh-CN" altLang="en-US" dirty="0" smtClean="0"/>
              <a:t> 稿件状态</a:t>
            </a:r>
            <a:endParaRPr lang="zh-CN" altLang="en-US" dirty="0"/>
          </a:p>
        </p:txBody>
      </p:sp>
      <p:pic>
        <p:nvPicPr>
          <p:cNvPr id="54274" name="Picture 2"/>
          <p:cNvPicPr>
            <a:picLocks noChangeAspect="1" noChangeArrowheads="1"/>
          </p:cNvPicPr>
          <p:nvPr/>
        </p:nvPicPr>
        <p:blipFill>
          <a:blip r:embed="rId2" cstate="print"/>
          <a:srcRect/>
          <a:stretch>
            <a:fillRect/>
          </a:stretch>
        </p:blipFill>
        <p:spPr bwMode="auto">
          <a:xfrm>
            <a:off x="1457325" y="1857375"/>
            <a:ext cx="7686675" cy="5000625"/>
          </a:xfrm>
          <a:prstGeom prst="rect">
            <a:avLst/>
          </a:prstGeom>
          <a:noFill/>
          <a:ln w="9525">
            <a:noFill/>
            <a:miter lim="800000"/>
            <a:headEnd/>
            <a:tailEnd/>
          </a:ln>
        </p:spPr>
      </p:pic>
      <p:sp>
        <p:nvSpPr>
          <p:cNvPr id="7" name="矩形标注 6"/>
          <p:cNvSpPr/>
          <p:nvPr/>
        </p:nvSpPr>
        <p:spPr>
          <a:xfrm>
            <a:off x="323528" y="2708920"/>
            <a:ext cx="1980728" cy="2448272"/>
          </a:xfrm>
          <a:prstGeom prst="wedgeRectCallout">
            <a:avLst>
              <a:gd name="adj1" fmla="val 59975"/>
              <a:gd name="adj2" fmla="val -23877"/>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schemeClr val="tx1"/>
                </a:solidFill>
              </a:rPr>
              <a:t>1</a:t>
            </a:r>
            <a:r>
              <a:rPr lang="zh-CN" altLang="en-US" dirty="0" smtClean="0">
                <a:solidFill>
                  <a:schemeClr val="tx1"/>
                </a:solidFill>
              </a:rPr>
              <a:t>未提交稿件</a:t>
            </a:r>
            <a:endParaRPr lang="en-US" altLang="zh-CN" dirty="0" smtClean="0">
              <a:solidFill>
                <a:schemeClr val="tx1"/>
              </a:solidFill>
            </a:endParaRPr>
          </a:p>
          <a:p>
            <a:r>
              <a:rPr lang="en-US" altLang="zh-CN" dirty="0" smtClean="0">
                <a:solidFill>
                  <a:schemeClr val="tx1"/>
                </a:solidFill>
              </a:rPr>
              <a:t>2</a:t>
            </a:r>
            <a:r>
              <a:rPr lang="zh-CN" altLang="en-US" dirty="0" smtClean="0">
                <a:solidFill>
                  <a:schemeClr val="tx1"/>
                </a:solidFill>
              </a:rPr>
              <a:t>再次提交稿件</a:t>
            </a:r>
            <a:endParaRPr lang="en-US" altLang="zh-CN" dirty="0" smtClean="0">
              <a:solidFill>
                <a:schemeClr val="tx1"/>
              </a:solidFill>
            </a:endParaRPr>
          </a:p>
          <a:p>
            <a:r>
              <a:rPr lang="en-US" altLang="zh-CN" dirty="0" smtClean="0">
                <a:solidFill>
                  <a:schemeClr val="tx1"/>
                </a:solidFill>
              </a:rPr>
              <a:t>3</a:t>
            </a:r>
            <a:r>
              <a:rPr lang="zh-CN" altLang="en-US" dirty="0" smtClean="0">
                <a:solidFill>
                  <a:schemeClr val="tx1"/>
                </a:solidFill>
              </a:rPr>
              <a:t>修正稿件</a:t>
            </a:r>
            <a:endParaRPr lang="en-US" altLang="zh-CN" dirty="0" smtClean="0">
              <a:solidFill>
                <a:schemeClr val="tx1"/>
              </a:solidFill>
            </a:endParaRPr>
          </a:p>
          <a:p>
            <a:r>
              <a:rPr lang="en-US" altLang="zh-CN" dirty="0" smtClean="0">
                <a:solidFill>
                  <a:schemeClr val="tx1"/>
                </a:solidFill>
              </a:rPr>
              <a:t>4</a:t>
            </a:r>
            <a:r>
              <a:rPr lang="zh-CN" altLang="en-US" dirty="0" smtClean="0">
                <a:solidFill>
                  <a:schemeClr val="tx1"/>
                </a:solidFill>
              </a:rPr>
              <a:t>已提交稿件</a:t>
            </a:r>
            <a:endParaRPr lang="en-US" altLang="zh-CN" dirty="0" smtClean="0">
              <a:solidFill>
                <a:schemeClr val="tx1"/>
              </a:solidFill>
            </a:endParaRPr>
          </a:p>
          <a:p>
            <a:r>
              <a:rPr lang="en-US" altLang="zh-CN" dirty="0" smtClean="0">
                <a:solidFill>
                  <a:schemeClr val="tx1"/>
                </a:solidFill>
              </a:rPr>
              <a:t>5</a:t>
            </a:r>
            <a:r>
              <a:rPr lang="zh-CN" altLang="en-US" dirty="0" smtClean="0">
                <a:solidFill>
                  <a:schemeClr val="tx1"/>
                </a:solidFill>
              </a:rPr>
              <a:t>稿件审核决策中</a:t>
            </a:r>
            <a:endParaRPr lang="en-US" altLang="zh-CN" dirty="0" smtClean="0">
              <a:solidFill>
                <a:schemeClr val="tx1"/>
              </a:solidFill>
            </a:endParaRPr>
          </a:p>
          <a:p>
            <a:r>
              <a:rPr lang="en-US" altLang="zh-CN" dirty="0" smtClean="0">
                <a:solidFill>
                  <a:schemeClr val="tx1"/>
                </a:solidFill>
              </a:rPr>
              <a:t>6</a:t>
            </a:r>
            <a:r>
              <a:rPr lang="zh-CN" altLang="en-US" dirty="0" smtClean="0">
                <a:solidFill>
                  <a:schemeClr val="tx1"/>
                </a:solidFill>
              </a:rPr>
              <a:t>稿件合著</a:t>
            </a:r>
            <a:endParaRPr lang="en-US" altLang="zh-CN" dirty="0" smtClean="0">
              <a:solidFill>
                <a:schemeClr val="tx1"/>
              </a:solidFill>
            </a:endParaRPr>
          </a:p>
          <a:p>
            <a:r>
              <a:rPr lang="en-US" altLang="zh-CN" dirty="0" smtClean="0">
                <a:solidFill>
                  <a:schemeClr val="tx1"/>
                </a:solidFill>
              </a:rPr>
              <a:t>7</a:t>
            </a:r>
            <a:r>
              <a:rPr lang="zh-CN" altLang="en-US" dirty="0" smtClean="0">
                <a:solidFill>
                  <a:schemeClr val="tx1"/>
                </a:solidFill>
              </a:rPr>
              <a:t>退回稿件</a:t>
            </a:r>
            <a:endParaRPr lang="en-US" altLang="zh-CN" dirty="0" smtClean="0">
              <a:solidFill>
                <a:schemeClr val="tx1"/>
              </a:solidFill>
            </a:endParaRPr>
          </a:p>
          <a:p>
            <a:r>
              <a:rPr lang="en-US" altLang="zh-CN" dirty="0" smtClean="0">
                <a:solidFill>
                  <a:schemeClr val="tx1"/>
                </a:solidFill>
              </a:rPr>
              <a:t>8</a:t>
            </a:r>
            <a:r>
              <a:rPr lang="zh-CN" altLang="en-US" dirty="0" smtClean="0">
                <a:solidFill>
                  <a:schemeClr val="tx1"/>
                </a:solidFill>
              </a:rPr>
              <a:t>成功出版稿件</a:t>
            </a:r>
            <a:endParaRPr lang="en-US" altLang="zh-CN" dirty="0" smtClean="0">
              <a:solidFill>
                <a:schemeClr val="tx1"/>
              </a:solidFill>
            </a:endParaRPr>
          </a:p>
        </p:txBody>
      </p:sp>
      <p:sp>
        <p:nvSpPr>
          <p:cNvPr id="6" name="矩形标注 5"/>
          <p:cNvSpPr/>
          <p:nvPr/>
        </p:nvSpPr>
        <p:spPr>
          <a:xfrm>
            <a:off x="395536" y="5877272"/>
            <a:ext cx="1980728" cy="576064"/>
          </a:xfrm>
          <a:prstGeom prst="wedgeRectCallout">
            <a:avLst>
              <a:gd name="adj1" fmla="val 59975"/>
              <a:gd name="adj2" fmla="val -23877"/>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tx1"/>
                </a:solidFill>
              </a:rPr>
              <a:t>具体稿件</a:t>
            </a:r>
            <a:r>
              <a:rPr lang="en-US" altLang="zh-CN" dirty="0" smtClean="0">
                <a:solidFill>
                  <a:schemeClr val="tx1"/>
                </a:solidFill>
              </a:rPr>
              <a:t>Title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642918"/>
            <a:ext cx="8229600" cy="1143000"/>
          </a:xfrm>
        </p:spPr>
        <p:txBody>
          <a:bodyPr>
            <a:normAutofit/>
          </a:bodyPr>
          <a:lstStyle/>
          <a:p>
            <a:r>
              <a:rPr lang="zh-CN" altLang="en-US" sz="3200" dirty="0" smtClean="0">
                <a:solidFill>
                  <a:schemeClr val="tx1">
                    <a:lumMod val="95000"/>
                    <a:lumOff val="5000"/>
                  </a:schemeClr>
                </a:solidFill>
                <a:latin typeface="+mn-ea"/>
              </a:rPr>
              <a:t>关于</a:t>
            </a:r>
            <a:r>
              <a:rPr lang="en-US" altLang="zh-CN" sz="3200" dirty="0" err="1" smtClean="0">
                <a:solidFill>
                  <a:schemeClr val="tx1">
                    <a:lumMod val="95000"/>
                    <a:lumOff val="5000"/>
                  </a:schemeClr>
                </a:solidFill>
                <a:latin typeface="Arial" pitchFamily="34" charset="0"/>
                <a:cs typeface="Arial" pitchFamily="34" charset="0"/>
              </a:rPr>
              <a:t>Thieme</a:t>
            </a:r>
            <a:r>
              <a:rPr lang="zh-CN" altLang="en-US" sz="3200" dirty="0" smtClean="0">
                <a:solidFill>
                  <a:schemeClr val="tx1">
                    <a:lumMod val="95000"/>
                    <a:lumOff val="5000"/>
                  </a:schemeClr>
                </a:solidFill>
                <a:latin typeface="+mn-ea"/>
              </a:rPr>
              <a:t>出版社</a:t>
            </a:r>
            <a:endParaRPr lang="zh-CN" altLang="en-US" sz="3200" dirty="0"/>
          </a:p>
        </p:txBody>
      </p:sp>
      <p:sp>
        <p:nvSpPr>
          <p:cNvPr id="3" name="内容占位符 2"/>
          <p:cNvSpPr>
            <a:spLocks noGrp="1"/>
          </p:cNvSpPr>
          <p:nvPr>
            <p:ph idx="1"/>
          </p:nvPr>
        </p:nvSpPr>
        <p:spPr>
          <a:xfrm>
            <a:off x="0" y="2071678"/>
            <a:ext cx="6572264" cy="4000528"/>
          </a:xfrm>
        </p:spPr>
        <p:txBody>
          <a:bodyPr>
            <a:normAutofit fontScale="92500" lnSpcReduction="20000"/>
          </a:bodyPr>
          <a:lstStyle/>
          <a:p>
            <a:r>
              <a:rPr lang="zh-CN" altLang="en-US" sz="2600" dirty="0" smtClean="0"/>
              <a:t>德国</a:t>
            </a:r>
            <a:r>
              <a:rPr lang="en-US" sz="2600" dirty="0" err="1" smtClean="0"/>
              <a:t>Thieme</a:t>
            </a:r>
            <a:r>
              <a:rPr lang="zh-CN" altLang="en-US" sz="2600" dirty="0" smtClean="0"/>
              <a:t>拥有百年历史医学和科学出版社</a:t>
            </a:r>
            <a:endParaRPr lang="en-US" altLang="zh-CN" sz="2600" dirty="0" smtClean="0"/>
          </a:p>
          <a:p>
            <a:endParaRPr lang="en-US" altLang="zh-CN" sz="2600" dirty="0" smtClean="0"/>
          </a:p>
          <a:p>
            <a:r>
              <a:rPr lang="zh-CN" altLang="en-US" sz="2600" dirty="0" smtClean="0"/>
              <a:t>致力于为临床医师、教师、学生和科研人员提供高品质的出版物，提供包括图书、期刊和数据库等</a:t>
            </a:r>
            <a:endParaRPr lang="en-US" altLang="zh-CN" sz="2600" dirty="0" smtClean="0"/>
          </a:p>
          <a:p>
            <a:endParaRPr lang="en-US" altLang="zh-CN" sz="2600" dirty="0" smtClean="0"/>
          </a:p>
          <a:p>
            <a:r>
              <a:rPr lang="en-US" sz="2600" dirty="0" err="1" smtClean="0"/>
              <a:t>Thieme</a:t>
            </a:r>
            <a:r>
              <a:rPr lang="zh-CN" altLang="en-US" sz="2600" dirty="0" smtClean="0"/>
              <a:t>出版物的内容专注于</a:t>
            </a:r>
            <a:r>
              <a:rPr lang="zh-CN" altLang="en-US" sz="2600" b="1" dirty="0" smtClean="0"/>
              <a:t>医学</a:t>
            </a:r>
            <a:r>
              <a:rPr lang="zh-CN" altLang="en-US" sz="2600" dirty="0" smtClean="0"/>
              <a:t>和</a:t>
            </a:r>
            <a:r>
              <a:rPr lang="zh-CN" altLang="en-US" sz="2600" b="1" dirty="0" smtClean="0"/>
              <a:t>有机合成化学</a:t>
            </a:r>
            <a:r>
              <a:rPr lang="zh-CN" altLang="en-US" sz="2600" dirty="0" smtClean="0"/>
              <a:t>领域</a:t>
            </a:r>
            <a:endParaRPr lang="en-US" altLang="zh-CN" sz="2600" dirty="0" smtClean="0"/>
          </a:p>
          <a:p>
            <a:endParaRPr lang="en-US" altLang="zh-CN" sz="2600" dirty="0" smtClean="0"/>
          </a:p>
          <a:p>
            <a:r>
              <a:rPr lang="zh-CN" altLang="en-US" sz="2600" dirty="0" smtClean="0"/>
              <a:t>迄今为止，</a:t>
            </a:r>
            <a:r>
              <a:rPr lang="en-US" sz="2600" dirty="0" err="1" smtClean="0"/>
              <a:t>Thieme</a:t>
            </a:r>
            <a:r>
              <a:rPr lang="zh-CN" altLang="en-US" sz="2600" dirty="0" smtClean="0"/>
              <a:t>已出版</a:t>
            </a:r>
            <a:r>
              <a:rPr lang="en-US" sz="2600" dirty="0" smtClean="0"/>
              <a:t>5000</a:t>
            </a:r>
            <a:r>
              <a:rPr lang="zh-CN" altLang="en-US" sz="2600" dirty="0" smtClean="0"/>
              <a:t>多种图书，每年新增约</a:t>
            </a:r>
            <a:r>
              <a:rPr lang="en-US" sz="2600" dirty="0" smtClean="0"/>
              <a:t>500</a:t>
            </a:r>
            <a:r>
              <a:rPr lang="zh-CN" altLang="en-US" sz="2600" dirty="0" smtClean="0"/>
              <a:t>种</a:t>
            </a:r>
          </a:p>
          <a:p>
            <a:endParaRPr lang="zh-CN" altLang="en-US" dirty="0"/>
          </a:p>
        </p:txBody>
      </p:sp>
      <p:pic>
        <p:nvPicPr>
          <p:cNvPr id="4" name="图片 3" descr="对象1.jpg"/>
          <p:cNvPicPr>
            <a:picLocks noChangeAspect="1"/>
          </p:cNvPicPr>
          <p:nvPr/>
        </p:nvPicPr>
        <p:blipFill>
          <a:blip r:embed="rId2" cstate="print"/>
          <a:stretch>
            <a:fillRect/>
          </a:stretch>
        </p:blipFill>
        <p:spPr>
          <a:xfrm>
            <a:off x="6500826" y="2857496"/>
            <a:ext cx="1457325" cy="952500"/>
          </a:xfrm>
          <a:prstGeom prst="rect">
            <a:avLst/>
          </a:prstGeom>
        </p:spPr>
      </p:pic>
      <p:pic>
        <p:nvPicPr>
          <p:cNvPr id="5" name="图片 4" descr="对象2.jpg"/>
          <p:cNvPicPr>
            <a:picLocks noChangeAspect="1"/>
          </p:cNvPicPr>
          <p:nvPr/>
        </p:nvPicPr>
        <p:blipFill>
          <a:blip r:embed="rId3" cstate="print"/>
          <a:stretch>
            <a:fillRect/>
          </a:stretch>
        </p:blipFill>
        <p:spPr>
          <a:xfrm>
            <a:off x="7429520" y="3857628"/>
            <a:ext cx="1419225" cy="971550"/>
          </a:xfrm>
          <a:prstGeom prst="rect">
            <a:avLst/>
          </a:prstGeom>
        </p:spPr>
      </p:pic>
      <p:pic>
        <p:nvPicPr>
          <p:cNvPr id="6" name="图片 5" descr="对象3.jpg"/>
          <p:cNvPicPr>
            <a:picLocks noChangeAspect="1"/>
          </p:cNvPicPr>
          <p:nvPr/>
        </p:nvPicPr>
        <p:blipFill>
          <a:blip r:embed="rId4" cstate="print"/>
          <a:stretch>
            <a:fillRect/>
          </a:stretch>
        </p:blipFill>
        <p:spPr>
          <a:xfrm>
            <a:off x="7500958" y="1857364"/>
            <a:ext cx="1447800" cy="962025"/>
          </a:xfrm>
          <a:prstGeom prst="rect">
            <a:avLst/>
          </a:prstGeom>
        </p:spPr>
      </p:pic>
      <p:pic>
        <p:nvPicPr>
          <p:cNvPr id="7" name="图片 6" descr="对象4.jpg"/>
          <p:cNvPicPr>
            <a:picLocks noChangeAspect="1"/>
          </p:cNvPicPr>
          <p:nvPr/>
        </p:nvPicPr>
        <p:blipFill>
          <a:blip r:embed="rId5" cstate="print"/>
          <a:stretch>
            <a:fillRect/>
          </a:stretch>
        </p:blipFill>
        <p:spPr>
          <a:xfrm>
            <a:off x="6786578" y="4929198"/>
            <a:ext cx="1457325" cy="97155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500034" y="2285992"/>
            <a:ext cx="8239156" cy="2162180"/>
          </a:xfrm>
          <a:prstGeom prst="rect">
            <a:avLst/>
          </a:prstGeom>
          <a:noFill/>
          <a:ln w="9525">
            <a:noFill/>
            <a:miter lim="800000"/>
            <a:headEnd/>
            <a:tailEnd/>
          </a:ln>
          <a:effectLst/>
        </p:spPr>
        <p:txBody>
          <a:bodyPr/>
          <a:lstStyle/>
          <a:p>
            <a:pPr algn="l">
              <a:spcBef>
                <a:spcPct val="20000"/>
              </a:spcBef>
            </a:pPr>
            <a:r>
              <a:rPr lang="en-US" altLang="zh-CN" sz="2400" b="1" dirty="0"/>
              <a:t>——</a:t>
            </a:r>
            <a:r>
              <a:rPr lang="zh-CN" altLang="en-US" sz="2400" b="1" dirty="0"/>
              <a:t>请合理使用资源，注意知识产权的保护。</a:t>
            </a:r>
          </a:p>
          <a:p>
            <a:pPr>
              <a:spcBef>
                <a:spcPct val="20000"/>
              </a:spcBef>
            </a:pPr>
            <a:endParaRPr lang="zh-CN" altLang="en-US" sz="2400" b="1" dirty="0"/>
          </a:p>
          <a:p>
            <a:pPr>
              <a:spcBef>
                <a:spcPct val="20000"/>
              </a:spcBef>
            </a:pPr>
            <a:endParaRPr lang="zh-CN" altLang="en-US" sz="2400" b="1" dirty="0"/>
          </a:p>
          <a:p>
            <a:pPr algn="l">
              <a:spcBef>
                <a:spcPct val="20000"/>
              </a:spcBef>
            </a:pPr>
            <a:r>
              <a:rPr lang="en-US" altLang="zh-CN" sz="2400" b="1" dirty="0"/>
              <a:t>——</a:t>
            </a:r>
            <a:r>
              <a:rPr lang="zh-CN" altLang="en-US" sz="2400" b="1" dirty="0"/>
              <a:t>请不要使用下载软件进行下载，请不要进行系统性下载。</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00166" y="2071678"/>
            <a:ext cx="6143668" cy="320087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6600" b="1" cap="all" spc="0"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谢谢观看！</a:t>
            </a:r>
            <a:endParaRPr lang="en-US" altLang="zh-CN" sz="6600" b="1" cap="all" spc="0"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endParaRPr lang="en-US" altLang="zh-CN" sz="5400" b="1" cap="all" spc="0"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endParaRPr lang="en-US" altLang="zh-CN" sz="5400" b="1" cap="all" spc="0"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2800" b="1" cap="all"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endParaRPr lang="zh-CN" altLang="en-US" sz="2800" b="1" cap="all" spc="0" dirty="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85784" y="1142984"/>
            <a:ext cx="8229600" cy="142875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200" b="0" i="0" u="none" strike="noStrike" kern="1200" cap="none" spc="0" normalizeH="0" baseline="0" noProof="0" dirty="0" err="1" smtClean="0">
                <a:ln>
                  <a:noFill/>
                </a:ln>
                <a:solidFill>
                  <a:schemeClr val="tx1">
                    <a:lumMod val="95000"/>
                    <a:lumOff val="5000"/>
                  </a:schemeClr>
                </a:solidFill>
                <a:effectLst/>
                <a:uLnTx/>
                <a:uFillTx/>
                <a:latin typeface="Arial" pitchFamily="34" charset="0"/>
                <a:ea typeface="+mj-ea"/>
                <a:cs typeface="Arial" pitchFamily="34" charset="0"/>
              </a:rPr>
              <a:t>Thieme</a:t>
            </a:r>
            <a:r>
              <a:rPr kumimoji="0" lang="zh-CN" altLang="en-US" sz="3200" b="0" i="0" u="none" strike="noStrike" kern="1200" cap="none" spc="0" normalizeH="0" baseline="0" noProof="0" dirty="0" smtClean="0">
                <a:ln>
                  <a:noFill/>
                </a:ln>
                <a:solidFill>
                  <a:schemeClr val="tx1">
                    <a:lumMod val="95000"/>
                    <a:lumOff val="5000"/>
                  </a:schemeClr>
                </a:solidFill>
                <a:effectLst/>
                <a:uLnTx/>
                <a:uFillTx/>
                <a:latin typeface="+mn-ea"/>
                <a:ea typeface="+mj-ea"/>
                <a:cs typeface="+mj-cs"/>
              </a:rPr>
              <a:t>出版物</a:t>
            </a:r>
            <a:endParaRPr kumimoji="0" lang="zh-CN" alt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214282" y="2357430"/>
            <a:ext cx="8072494" cy="3170099"/>
          </a:xfrm>
          <a:prstGeom prst="rect">
            <a:avLst/>
          </a:prstGeom>
          <a:noFill/>
        </p:spPr>
        <p:txBody>
          <a:bodyPr wrap="square" rtlCol="0">
            <a:spAutoFit/>
          </a:bodyPr>
          <a:lstStyle/>
          <a:p>
            <a:pPr>
              <a:buFont typeface="Wingdings" pitchFamily="2" charset="2"/>
              <a:buChar char="Ø"/>
            </a:pPr>
            <a:r>
              <a:rPr lang="en-US" altLang="zh-CN" sz="2000" dirty="0" err="1" smtClean="0"/>
              <a:t>Thieme</a:t>
            </a:r>
            <a:r>
              <a:rPr lang="zh-CN" altLang="en-US" sz="2000" dirty="0" smtClean="0"/>
              <a:t>电子期刊（</a:t>
            </a:r>
            <a:r>
              <a:rPr lang="en-US" altLang="zh-CN" sz="2000" dirty="0" err="1" smtClean="0"/>
              <a:t>Thieme</a:t>
            </a:r>
            <a:r>
              <a:rPr lang="en-US" altLang="zh-CN" sz="2000" dirty="0" smtClean="0"/>
              <a:t> </a:t>
            </a:r>
            <a:r>
              <a:rPr lang="en-US" altLang="zh-CN" sz="2000" dirty="0" smtClean="0"/>
              <a:t>E-Journals)</a:t>
            </a:r>
            <a:endParaRPr lang="en-US" altLang="zh-CN" sz="2000" dirty="0" smtClean="0"/>
          </a:p>
          <a:p>
            <a:endParaRPr lang="en-US" altLang="zh-CN" sz="2000" dirty="0" smtClean="0"/>
          </a:p>
          <a:p>
            <a:pPr>
              <a:buFont typeface="Wingdings" pitchFamily="2" charset="2"/>
              <a:buChar char="Ø"/>
            </a:pPr>
            <a:r>
              <a:rPr lang="en-US" altLang="zh-CN" sz="2000" dirty="0" err="1" smtClean="0"/>
              <a:t>Thieme</a:t>
            </a:r>
            <a:r>
              <a:rPr lang="zh-CN" altLang="en-US" sz="2000" dirty="0" smtClean="0"/>
              <a:t>临床医学电子图书</a:t>
            </a:r>
            <a:r>
              <a:rPr lang="en-US" altLang="zh-CN" sz="2000" dirty="0" smtClean="0"/>
              <a:t>(</a:t>
            </a:r>
            <a:r>
              <a:rPr lang="en-US" altLang="zh-CN" sz="2000" dirty="0" err="1" smtClean="0"/>
              <a:t>Thieme</a:t>
            </a:r>
            <a:r>
              <a:rPr lang="en-US" altLang="zh-CN" sz="2000" dirty="0" smtClean="0"/>
              <a:t> Clinical Collections)</a:t>
            </a:r>
          </a:p>
          <a:p>
            <a:pPr>
              <a:buFont typeface="Wingdings" pitchFamily="2" charset="2"/>
              <a:buChar char="Ø"/>
            </a:pPr>
            <a:endParaRPr lang="en-US" altLang="zh-CN" sz="2000" dirty="0" smtClean="0"/>
          </a:p>
          <a:p>
            <a:pPr>
              <a:buFont typeface="Wingdings" pitchFamily="2" charset="2"/>
              <a:buChar char="Ø"/>
            </a:pPr>
            <a:r>
              <a:rPr lang="en-US" altLang="zh-CN" sz="2000" dirty="0" err="1" smtClean="0"/>
              <a:t>Thieme</a:t>
            </a:r>
            <a:r>
              <a:rPr lang="zh-CN" altLang="en-US" sz="2000" dirty="0" smtClean="0"/>
              <a:t>彩色图谱电子图书（</a:t>
            </a:r>
            <a:r>
              <a:rPr lang="en-US" altLang="zh-CN" sz="2000" dirty="0" err="1" smtClean="0"/>
              <a:t>Thieme</a:t>
            </a:r>
            <a:r>
              <a:rPr lang="en-US" altLang="zh-CN" sz="2000" dirty="0" smtClean="0"/>
              <a:t> e-Book Library)</a:t>
            </a:r>
          </a:p>
          <a:p>
            <a:pPr>
              <a:buFont typeface="Wingdings" pitchFamily="2" charset="2"/>
              <a:buChar char="Ø"/>
            </a:pPr>
            <a:endParaRPr lang="en-US" altLang="zh-CN" sz="2000" dirty="0" smtClean="0"/>
          </a:p>
          <a:p>
            <a:pPr>
              <a:buFont typeface="Wingdings" pitchFamily="2" charset="2"/>
              <a:buChar char="Ø"/>
            </a:pPr>
            <a:r>
              <a:rPr lang="en-US" altLang="zh-CN" sz="2000" dirty="0" err="1" smtClean="0"/>
              <a:t>Thieme</a:t>
            </a:r>
            <a:r>
              <a:rPr lang="zh-CN" altLang="en-US" sz="2000" dirty="0" smtClean="0"/>
              <a:t> 药学（</a:t>
            </a:r>
            <a:r>
              <a:rPr lang="en-US" sz="2000" dirty="0" smtClean="0"/>
              <a:t>Pharmaceutical Substances </a:t>
            </a:r>
            <a:r>
              <a:rPr lang="en-US" altLang="zh-CN" sz="2000" dirty="0" smtClean="0"/>
              <a:t>)</a:t>
            </a:r>
          </a:p>
          <a:p>
            <a:pPr>
              <a:buFont typeface="Wingdings" pitchFamily="2" charset="2"/>
              <a:buChar char="Ø"/>
            </a:pPr>
            <a:endParaRPr lang="en-US" altLang="zh-CN" sz="2000" dirty="0" smtClean="0"/>
          </a:p>
          <a:p>
            <a:pPr>
              <a:buFont typeface="Wingdings" pitchFamily="2" charset="2"/>
              <a:buChar char="Ø"/>
            </a:pPr>
            <a:r>
              <a:rPr lang="en-US" altLang="zh-CN" sz="2000" dirty="0" err="1" smtClean="0"/>
              <a:t>Thieme</a:t>
            </a:r>
            <a:r>
              <a:rPr lang="zh-CN" altLang="en-US" sz="2000" dirty="0" smtClean="0"/>
              <a:t> 化学合成学（</a:t>
            </a:r>
            <a:r>
              <a:rPr lang="en-US" sz="2000" dirty="0" smtClean="0"/>
              <a:t>Science of Synthesis</a:t>
            </a:r>
            <a:r>
              <a:rPr lang="en-US" altLang="zh-CN" sz="2000" dirty="0" smtClean="0"/>
              <a:t>)</a:t>
            </a:r>
          </a:p>
          <a:p>
            <a:pPr>
              <a:buFont typeface="Wingdings" pitchFamily="2" charset="2"/>
              <a:buChar char="Ø"/>
            </a:pPr>
            <a:endParaRPr lang="zh-CN" altLang="en-US" sz="2000" dirty="0"/>
          </a:p>
        </p:txBody>
      </p:sp>
      <p:sp>
        <p:nvSpPr>
          <p:cNvPr id="4" name="TextBox 3"/>
          <p:cNvSpPr txBox="1"/>
          <p:nvPr/>
        </p:nvSpPr>
        <p:spPr>
          <a:xfrm>
            <a:off x="285720" y="2643182"/>
            <a:ext cx="6572296" cy="369332"/>
          </a:xfrm>
          <a:prstGeom prst="rect">
            <a:avLst/>
          </a:prstGeom>
          <a:noFill/>
        </p:spPr>
        <p:txBody>
          <a:bodyPr wrap="square" rtlCol="0">
            <a:spAutoFit/>
          </a:bodyPr>
          <a:lstStyle/>
          <a:p>
            <a:r>
              <a:rPr lang="en-US" altLang="zh-CN" dirty="0" smtClean="0"/>
              <a:t>    </a:t>
            </a:r>
            <a:endParaRPr lang="zh-CN" altLang="en-US" dirty="0"/>
          </a:p>
        </p:txBody>
      </p:sp>
      <p:pic>
        <p:nvPicPr>
          <p:cNvPr id="5" name="图片 4" descr="6.jpg"/>
          <p:cNvPicPr>
            <a:picLocks noChangeAspect="1"/>
          </p:cNvPicPr>
          <p:nvPr/>
        </p:nvPicPr>
        <p:blipFill>
          <a:blip r:embed="rId2" cstate="print"/>
          <a:stretch>
            <a:fillRect/>
          </a:stretch>
        </p:blipFill>
        <p:spPr>
          <a:xfrm>
            <a:off x="6858016" y="3357562"/>
            <a:ext cx="895350" cy="1133475"/>
          </a:xfrm>
          <a:prstGeom prst="rect">
            <a:avLst/>
          </a:prstGeom>
        </p:spPr>
      </p:pic>
      <p:pic>
        <p:nvPicPr>
          <p:cNvPr id="6" name="图片 5" descr="5.jpg"/>
          <p:cNvPicPr>
            <a:picLocks noChangeAspect="1"/>
          </p:cNvPicPr>
          <p:nvPr/>
        </p:nvPicPr>
        <p:blipFill>
          <a:blip r:embed="rId3" cstate="print"/>
          <a:stretch>
            <a:fillRect/>
          </a:stretch>
        </p:blipFill>
        <p:spPr>
          <a:xfrm>
            <a:off x="6715140" y="1857364"/>
            <a:ext cx="967904" cy="1214446"/>
          </a:xfrm>
          <a:prstGeom prst="rect">
            <a:avLst/>
          </a:prstGeom>
        </p:spPr>
      </p:pic>
      <p:pic>
        <p:nvPicPr>
          <p:cNvPr id="7" name="图片 6" descr="7.jpg"/>
          <p:cNvPicPr>
            <a:picLocks noChangeAspect="1"/>
          </p:cNvPicPr>
          <p:nvPr/>
        </p:nvPicPr>
        <p:blipFill>
          <a:blip r:embed="rId4" cstate="print"/>
          <a:stretch>
            <a:fillRect/>
          </a:stretch>
        </p:blipFill>
        <p:spPr>
          <a:xfrm>
            <a:off x="7429520" y="2214554"/>
            <a:ext cx="942975" cy="1209675"/>
          </a:xfrm>
          <a:prstGeom prst="rect">
            <a:avLst/>
          </a:prstGeom>
        </p:spPr>
      </p:pic>
      <p:pic>
        <p:nvPicPr>
          <p:cNvPr id="8" name="图片 7" descr="QQ图片20131014103405.jpg"/>
          <p:cNvPicPr>
            <a:picLocks noChangeAspect="1"/>
          </p:cNvPicPr>
          <p:nvPr/>
        </p:nvPicPr>
        <p:blipFill>
          <a:blip r:embed="rId5" cstate="print"/>
          <a:stretch>
            <a:fillRect/>
          </a:stretch>
        </p:blipFill>
        <p:spPr>
          <a:xfrm>
            <a:off x="7643834" y="3571876"/>
            <a:ext cx="962025" cy="126682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928794" y="928670"/>
            <a:ext cx="7920880" cy="37804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800" b="0" i="0" u="none" strike="noStrike" kern="1200" cap="none" spc="0" normalizeH="0" baseline="0" noProof="0" dirty="0" smtClean="0">
                <a:ln>
                  <a:noFill/>
                </a:ln>
                <a:solidFill>
                  <a:schemeClr val="tx1"/>
                </a:solidFill>
                <a:effectLst/>
                <a:uLnTx/>
                <a:uFillTx/>
                <a:latin typeface="+mj-lt"/>
                <a:ea typeface="+mj-ea"/>
                <a:cs typeface="+mj-cs"/>
              </a:rPr>
              <a:t>您将会</a:t>
            </a:r>
            <a:r>
              <a:rPr lang="zh-CN" altLang="en-US" sz="2800" dirty="0" smtClean="0">
                <a:latin typeface="+mj-lt"/>
                <a:ea typeface="+mj-ea"/>
                <a:cs typeface="+mj-cs"/>
              </a:rPr>
              <a:t>知晓</a:t>
            </a:r>
            <a:endParaRPr kumimoji="0" lang="zh-CN" alt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内容占位符 2"/>
          <p:cNvSpPr txBox="1">
            <a:spLocks/>
          </p:cNvSpPr>
          <p:nvPr/>
        </p:nvSpPr>
        <p:spPr>
          <a:xfrm>
            <a:off x="179512" y="1700808"/>
            <a:ext cx="7572428" cy="4362324"/>
          </a:xfrm>
          <a:prstGeom prst="rect">
            <a:avLst/>
          </a:prstGeom>
        </p:spPr>
        <p:txBody>
          <a:bodyPr>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altLang="zh-CN" sz="3200" b="0" i="0" u="none" strike="noStrike" kern="1200" cap="none" spc="0" normalizeH="0" baseline="0" noProof="0" dirty="0" smtClean="0">
                <a:ln>
                  <a:noFill/>
                </a:ln>
                <a:solidFill>
                  <a:schemeClr val="tx1">
                    <a:lumMod val="95000"/>
                    <a:lumOff val="5000"/>
                  </a:schemeClr>
                </a:solidFill>
                <a:effectLst/>
                <a:uLnTx/>
                <a:uFillTx/>
                <a:latin typeface="+mn-ea"/>
                <a:cs typeface="+mn-cs"/>
              </a:rPr>
              <a:t>       </a:t>
            </a:r>
            <a:r>
              <a:rPr kumimoji="0" lang="en-US" altLang="zh-CN" sz="2800" b="0" i="0" u="none" strike="noStrike" kern="1200" cap="none" spc="0" normalizeH="0" baseline="0" noProof="0" dirty="0" smtClean="0">
                <a:ln>
                  <a:noFill/>
                </a:ln>
                <a:solidFill>
                  <a:schemeClr val="tx1">
                    <a:lumMod val="95000"/>
                    <a:lumOff val="5000"/>
                  </a:schemeClr>
                </a:solidFill>
                <a:effectLst/>
                <a:uLnTx/>
                <a:uFillTx/>
                <a:latin typeface="+mn-ea"/>
                <a:cs typeface="+mn-cs"/>
              </a:rPr>
              <a:t>1</a:t>
            </a:r>
            <a:r>
              <a:rPr lang="en-US" altLang="zh-CN" sz="2800" dirty="0" smtClean="0">
                <a:solidFill>
                  <a:schemeClr val="tx1">
                    <a:lumMod val="95000"/>
                    <a:lumOff val="5000"/>
                  </a:schemeClr>
                </a:solidFill>
                <a:latin typeface="+mn-ea"/>
              </a:rPr>
              <a:t> </a:t>
            </a:r>
            <a:r>
              <a:rPr kumimoji="0" lang="zh-CN" altLang="en-US" sz="2800" b="0" i="0" u="none" strike="noStrike" kern="1200" cap="none" spc="0" normalizeH="0" baseline="0" noProof="0" dirty="0" smtClean="0">
                <a:ln>
                  <a:noFill/>
                </a:ln>
                <a:solidFill>
                  <a:schemeClr val="tx1">
                    <a:lumMod val="95000"/>
                    <a:lumOff val="5000"/>
                  </a:schemeClr>
                </a:solidFill>
                <a:effectLst/>
                <a:uLnTx/>
                <a:uFillTx/>
                <a:latin typeface="+mn-ea"/>
                <a:cs typeface="+mn-cs"/>
              </a:rPr>
              <a:t>关于</a:t>
            </a:r>
            <a:r>
              <a:rPr kumimoji="0" lang="en-US" altLang="zh-CN" sz="2800" b="0" i="0" u="none" strike="noStrike" kern="1200" cap="none" spc="0" normalizeH="0" baseline="0" noProof="0" dirty="0" err="1" smtClean="0">
                <a:ln>
                  <a:noFill/>
                </a:ln>
                <a:solidFill>
                  <a:schemeClr val="tx1">
                    <a:lumMod val="95000"/>
                    <a:lumOff val="5000"/>
                  </a:schemeClr>
                </a:solidFill>
                <a:effectLst/>
                <a:uLnTx/>
                <a:uFillTx/>
                <a:latin typeface="Arial" pitchFamily="34" charset="0"/>
                <a:cs typeface="Arial" pitchFamily="34" charset="0"/>
              </a:rPr>
              <a:t>Thieme</a:t>
            </a:r>
            <a:r>
              <a:rPr kumimoji="0" lang="zh-CN" altLang="en-US" sz="2800" b="0" i="0" u="none" strike="noStrike" kern="1200" cap="none" spc="0" normalizeH="0" baseline="0" noProof="0" dirty="0" smtClean="0">
                <a:ln>
                  <a:noFill/>
                </a:ln>
                <a:solidFill>
                  <a:schemeClr val="tx1">
                    <a:lumMod val="95000"/>
                    <a:lumOff val="5000"/>
                  </a:schemeClr>
                </a:solidFill>
                <a:effectLst/>
                <a:uLnTx/>
                <a:uFillTx/>
                <a:latin typeface="+mn-ea"/>
                <a:cs typeface="+mn-cs"/>
              </a:rPr>
              <a:t>出版社</a:t>
            </a:r>
            <a:endParaRPr kumimoji="0" lang="en-US" altLang="zh-CN" sz="2800" b="0" i="0" u="none" strike="noStrike" kern="1200" cap="none" spc="0" normalizeH="0" baseline="0" noProof="0" dirty="0" smtClean="0">
              <a:ln>
                <a:noFill/>
              </a:ln>
              <a:solidFill>
                <a:schemeClr val="tx1">
                  <a:lumMod val="95000"/>
                  <a:lumOff val="5000"/>
                </a:schemeClr>
              </a:solidFill>
              <a:effectLst/>
              <a:uLnTx/>
              <a:uFillTx/>
              <a:latin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altLang="zh-CN" sz="2800" b="0" i="0" u="none" strike="noStrike" kern="1200" cap="none" spc="0" normalizeH="0" baseline="0" noProof="0" dirty="0" smtClean="0">
              <a:ln>
                <a:noFill/>
              </a:ln>
              <a:solidFill>
                <a:schemeClr val="tx1">
                  <a:lumMod val="95000"/>
                  <a:lumOff val="5000"/>
                </a:schemeClr>
              </a:solidFill>
              <a:effectLst/>
              <a:uLnTx/>
              <a:uFillTx/>
              <a:latin typeface="+mn-ea"/>
              <a:cs typeface="+mn-cs"/>
            </a:endParaRPr>
          </a:p>
          <a:p>
            <a:pPr marL="342900" lvl="0" indent="-342900">
              <a:spcBef>
                <a:spcPct val="20000"/>
              </a:spcBef>
            </a:pPr>
            <a:r>
              <a:rPr lang="en-US" altLang="zh-CN" sz="2800" dirty="0" smtClean="0">
                <a:solidFill>
                  <a:schemeClr val="tx1">
                    <a:lumMod val="95000"/>
                    <a:lumOff val="5000"/>
                  </a:schemeClr>
                </a:solidFill>
                <a:latin typeface="+mn-ea"/>
              </a:rPr>
              <a:t>   2</a:t>
            </a:r>
            <a:r>
              <a:rPr lang="zh-CN" altLang="en-US" sz="2800" dirty="0" smtClean="0">
                <a:solidFill>
                  <a:schemeClr val="tx1">
                    <a:lumMod val="95000"/>
                    <a:lumOff val="5000"/>
                  </a:schemeClr>
                </a:solidFill>
                <a:latin typeface="+mn-ea"/>
              </a:rPr>
              <a:t>关于</a:t>
            </a:r>
            <a:r>
              <a:rPr lang="en-US" sz="2800" b="1" dirty="0" err="1" smtClean="0">
                <a:solidFill>
                  <a:schemeClr val="tx1">
                    <a:lumMod val="95000"/>
                    <a:lumOff val="5000"/>
                  </a:schemeClr>
                </a:solidFill>
                <a:latin typeface="Arial" pitchFamily="34" charset="0"/>
                <a:cs typeface="Arial" pitchFamily="34" charset="0"/>
              </a:rPr>
              <a:t>Thieme</a:t>
            </a:r>
            <a:r>
              <a:rPr lang="en-US" sz="2800" b="1" dirty="0" smtClean="0">
                <a:solidFill>
                  <a:schemeClr val="tx1">
                    <a:lumMod val="95000"/>
                    <a:lumOff val="5000"/>
                  </a:schemeClr>
                </a:solidFill>
                <a:latin typeface="Arial" pitchFamily="34" charset="0"/>
                <a:cs typeface="Arial" pitchFamily="34" charset="0"/>
              </a:rPr>
              <a:t> E-Journals</a:t>
            </a:r>
          </a:p>
          <a:p>
            <a:pPr marL="342900" lvl="0" indent="-342900">
              <a:spcBef>
                <a:spcPct val="20000"/>
              </a:spcBef>
            </a:pPr>
            <a:endParaRPr lang="en-US" altLang="zh-CN" sz="2800" dirty="0" smtClean="0">
              <a:solidFill>
                <a:schemeClr val="tx1">
                  <a:lumMod val="95000"/>
                  <a:lumOff val="5000"/>
                </a:schemeClr>
              </a:solidFill>
              <a:latin typeface="+mn-ea"/>
            </a:endParaRPr>
          </a:p>
          <a:p>
            <a:pPr marL="342900" indent="-342900">
              <a:spcBef>
                <a:spcPct val="20000"/>
              </a:spcBef>
            </a:pPr>
            <a:r>
              <a:rPr kumimoji="0" lang="en-US" altLang="zh-CN" sz="2800" b="0" i="0" u="none" strike="noStrike" kern="1200" cap="none" spc="0" normalizeH="0" baseline="0" noProof="0" dirty="0" smtClean="0">
                <a:ln>
                  <a:noFill/>
                </a:ln>
                <a:solidFill>
                  <a:schemeClr val="tx1">
                    <a:lumMod val="95000"/>
                    <a:lumOff val="5000"/>
                  </a:schemeClr>
                </a:solidFill>
                <a:effectLst/>
                <a:uLnTx/>
                <a:uFillTx/>
                <a:latin typeface="+mn-ea"/>
                <a:cs typeface="+mn-cs"/>
              </a:rPr>
              <a:t>3</a:t>
            </a:r>
            <a:r>
              <a:rPr kumimoji="0" lang="zh-CN" altLang="en-US" sz="2800" b="0" i="0" u="none" strike="noStrike" kern="1200" cap="none" spc="0" normalizeH="0" baseline="0" noProof="0" dirty="0" smtClean="0">
                <a:ln>
                  <a:noFill/>
                </a:ln>
                <a:solidFill>
                  <a:schemeClr val="tx1">
                    <a:lumMod val="95000"/>
                    <a:lumOff val="5000"/>
                  </a:schemeClr>
                </a:solidFill>
                <a:effectLst/>
                <a:uLnTx/>
                <a:uFillTx/>
                <a:latin typeface="+mn-ea"/>
                <a:cs typeface="+mn-cs"/>
              </a:rPr>
              <a:t>如何使用</a:t>
            </a:r>
            <a:r>
              <a:rPr lang="en-US" sz="2800" b="1" dirty="0" err="1" smtClean="0">
                <a:solidFill>
                  <a:schemeClr val="tx1">
                    <a:lumMod val="95000"/>
                    <a:lumOff val="5000"/>
                  </a:schemeClr>
                </a:solidFill>
                <a:latin typeface="Arial" pitchFamily="34" charset="0"/>
                <a:cs typeface="Arial" pitchFamily="34" charset="0"/>
              </a:rPr>
              <a:t>Thieme</a:t>
            </a:r>
            <a:r>
              <a:rPr lang="en-US" sz="2800" b="1" dirty="0" smtClean="0">
                <a:solidFill>
                  <a:schemeClr val="tx1">
                    <a:lumMod val="95000"/>
                    <a:lumOff val="5000"/>
                  </a:schemeClr>
                </a:solidFill>
                <a:latin typeface="Arial" pitchFamily="34" charset="0"/>
                <a:cs typeface="Arial" pitchFamily="34" charset="0"/>
              </a:rPr>
              <a:t> E-Journals</a:t>
            </a:r>
            <a:endParaRPr kumimoji="0" lang="en-US" altLang="zh-CN" sz="2800" b="0" i="0" u="none" strike="noStrike" kern="1200" cap="none" spc="0" normalizeH="0" baseline="0" noProof="0" dirty="0" smtClean="0">
              <a:ln>
                <a:noFill/>
              </a:ln>
              <a:solidFill>
                <a:schemeClr val="tx1">
                  <a:lumMod val="95000"/>
                  <a:lumOff val="5000"/>
                </a:schemeClr>
              </a:solidFill>
              <a:effectLst/>
              <a:uLnTx/>
              <a:uFillTx/>
              <a:latin typeface="Arial" pitchFamily="34" charset="0"/>
              <a:cs typeface="Arial" pitchFamily="34" charset="0"/>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zh-CN" altLang="en-US" sz="2400" dirty="0" smtClean="0">
                <a:solidFill>
                  <a:schemeClr val="tx1">
                    <a:lumMod val="95000"/>
                    <a:lumOff val="5000"/>
                  </a:schemeClr>
                </a:solidFill>
                <a:latin typeface="+mn-ea"/>
              </a:rPr>
              <a:t>用户登录</a:t>
            </a:r>
            <a:endParaRPr lang="en-US" altLang="zh-CN" sz="2400" dirty="0" smtClean="0">
              <a:solidFill>
                <a:schemeClr val="tx1">
                  <a:lumMod val="95000"/>
                  <a:lumOff val="5000"/>
                </a:schemeClr>
              </a:solidFill>
              <a:latin typeface="+mn-ea"/>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zh-CN" altLang="en-US" sz="2400" dirty="0" smtClean="0">
                <a:solidFill>
                  <a:schemeClr val="tx1">
                    <a:lumMod val="95000"/>
                    <a:lumOff val="5000"/>
                  </a:schemeClr>
                </a:solidFill>
                <a:latin typeface="+mn-ea"/>
              </a:rPr>
              <a:t>数据库主页</a:t>
            </a:r>
            <a:endParaRPr lang="en-US" altLang="zh-CN" sz="2400" dirty="0" smtClean="0">
              <a:solidFill>
                <a:schemeClr val="tx1">
                  <a:lumMod val="95000"/>
                  <a:lumOff val="5000"/>
                </a:schemeClr>
              </a:solidFill>
              <a:latin typeface="+mn-ea"/>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2400" b="0" i="0" u="none" strike="noStrike" kern="1200" cap="none" spc="0" normalizeH="0" baseline="0" noProof="0" dirty="0" smtClean="0">
                <a:ln>
                  <a:noFill/>
                </a:ln>
                <a:solidFill>
                  <a:schemeClr val="tx1">
                    <a:lumMod val="95000"/>
                    <a:lumOff val="5000"/>
                  </a:schemeClr>
                </a:solidFill>
                <a:effectLst/>
                <a:uLnTx/>
                <a:uFillTx/>
                <a:latin typeface="+mn-ea"/>
                <a:cs typeface="+mn-cs"/>
              </a:rPr>
              <a:t>资源检索</a:t>
            </a:r>
            <a:endParaRPr kumimoji="0" lang="en-US" altLang="zh-CN" sz="2400" b="0" i="0" u="none" strike="noStrike" kern="1200" cap="none" spc="0" normalizeH="0" baseline="0" noProof="0" dirty="0" smtClean="0">
              <a:ln>
                <a:noFill/>
              </a:ln>
              <a:solidFill>
                <a:schemeClr val="tx1">
                  <a:lumMod val="95000"/>
                  <a:lumOff val="5000"/>
                </a:schemeClr>
              </a:solidFill>
              <a:effectLst/>
              <a:uLnTx/>
              <a:uFillTx/>
              <a:latin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2400" b="0" i="0" u="none" strike="noStrike" kern="1200" cap="none" spc="0" normalizeH="0" baseline="0" noProof="0" dirty="0" smtClean="0">
              <a:ln>
                <a:noFill/>
              </a:ln>
              <a:solidFill>
                <a:schemeClr val="tx1">
                  <a:lumMod val="95000"/>
                  <a:lumOff val="5000"/>
                </a:schemeClr>
              </a:solidFill>
              <a:effectLst/>
              <a:uLnTx/>
              <a:uFillTx/>
              <a:latin typeface="+mn-ea"/>
              <a:cs typeface="+mn-cs"/>
            </a:endParaRPr>
          </a:p>
          <a:p>
            <a:pPr marL="342900" marR="0" lvl="2" indent="-342900" algn="l" defTabSz="914400" rtl="0" eaLnBrk="1" fontAlgn="auto" latinLnBrk="0" hangingPunct="1">
              <a:lnSpc>
                <a:spcPct val="150000"/>
              </a:lnSpc>
              <a:spcBef>
                <a:spcPct val="20000"/>
              </a:spcBef>
              <a:spcAft>
                <a:spcPts val="0"/>
              </a:spcAft>
              <a:buClrTx/>
              <a:buSzTx/>
              <a:tabLst/>
              <a:defRPr/>
            </a:pPr>
            <a:r>
              <a:rPr lang="en-US" altLang="zh-CN" sz="2800" dirty="0" smtClean="0">
                <a:solidFill>
                  <a:schemeClr val="tx1">
                    <a:lumMod val="95000"/>
                    <a:lumOff val="5000"/>
                  </a:schemeClr>
                </a:solidFill>
                <a:latin typeface="+mn-ea"/>
              </a:rPr>
              <a:t>4</a:t>
            </a:r>
            <a:r>
              <a:rPr lang="zh-CN" altLang="en-US" sz="2800" dirty="0" smtClean="0">
                <a:solidFill>
                  <a:schemeClr val="tx1">
                    <a:lumMod val="95000"/>
                    <a:lumOff val="5000"/>
                  </a:schemeClr>
                </a:solidFill>
                <a:latin typeface="+mn-ea"/>
              </a:rPr>
              <a:t>关于期刊投稿</a:t>
            </a:r>
            <a:endParaRPr lang="en-US" altLang="zh-CN" sz="2800" dirty="0" smtClean="0">
              <a:solidFill>
                <a:schemeClr val="tx1">
                  <a:lumMod val="95000"/>
                  <a:lumOff val="5000"/>
                </a:schemeClr>
              </a:solidFill>
              <a:latin typeface="+mn-ea"/>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CN" sz="3200" b="0" i="0" u="none" strike="noStrike" kern="1200" cap="none" spc="0" normalizeH="0" baseline="0" noProof="0" dirty="0" smtClean="0">
                <a:ln>
                  <a:noFill/>
                </a:ln>
                <a:solidFill>
                  <a:schemeClr val="tx1">
                    <a:lumMod val="95000"/>
                    <a:lumOff val="5000"/>
                  </a:schemeClr>
                </a:solidFill>
                <a:effectLst/>
                <a:uLnTx/>
                <a:uFillTx/>
                <a:latin typeface="+mn-ea"/>
                <a:cs typeface="+mn-cs"/>
              </a:rPr>
              <a:t> </a:t>
            </a:r>
          </a:p>
        </p:txBody>
      </p:sp>
      <p:pic>
        <p:nvPicPr>
          <p:cNvPr id="5" name="图片 4" descr="QQ图片20131227143622.jpg"/>
          <p:cNvPicPr>
            <a:picLocks noChangeAspect="1"/>
          </p:cNvPicPr>
          <p:nvPr/>
        </p:nvPicPr>
        <p:blipFill>
          <a:blip r:embed="rId2" cstate="print"/>
          <a:stretch>
            <a:fillRect/>
          </a:stretch>
        </p:blipFill>
        <p:spPr>
          <a:xfrm>
            <a:off x="4824401" y="1844824"/>
            <a:ext cx="4319599" cy="391223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4" end="4"/>
                                            </p:txEl>
                                          </p:spTgt>
                                        </p:tgtEl>
                                        <p:attrNameLst>
                                          <p:attrName>style.opacity</p:attrName>
                                        </p:attrNameLst>
                                      </p:cBhvr>
                                      <p:to>
                                        <p:strVal val="0.5"/>
                                      </p:to>
                                    </p:set>
                                    <p:animEffect filter="image" prLst="opacity: 0.5">
                                      <p:cBhvr rctx="IE">
                                        <p:cTn id="10" dur="indefinite"/>
                                        <p:tgtEl>
                                          <p:spTgt spid="3">
                                            <p:txEl>
                                              <p:pRg st="4" end="4"/>
                                            </p:txEl>
                                          </p:spTgt>
                                        </p:tgtEl>
                                      </p:cBhvr>
                                    </p:animEffect>
                                  </p:childTnLst>
                                </p:cTn>
                              </p:par>
                              <p:par>
                                <p:cTn id="11" presetID="9" presetClass="emph" presetSubtype="0" nodeType="withEffect">
                                  <p:stCondLst>
                                    <p:cond delay="0"/>
                                  </p:stCondLst>
                                  <p:childTnLst>
                                    <p:set>
                                      <p:cBhvr rctx="PPT">
                                        <p:cTn id="12" dur="indefinite"/>
                                        <p:tgtEl>
                                          <p:spTgt spid="3">
                                            <p:txEl>
                                              <p:pRg st="5" end="5"/>
                                            </p:txEl>
                                          </p:spTgt>
                                        </p:tgtEl>
                                        <p:attrNameLst>
                                          <p:attrName>style.opacity</p:attrName>
                                        </p:attrNameLst>
                                      </p:cBhvr>
                                      <p:to>
                                        <p:strVal val="0.5"/>
                                      </p:to>
                                    </p:set>
                                    <p:animEffect filter="image" prLst="opacity: 0.5">
                                      <p:cBhvr rctx="IE">
                                        <p:cTn id="13" dur="indefinite"/>
                                        <p:tgtEl>
                                          <p:spTgt spid="3">
                                            <p:txEl>
                                              <p:pRg st="5" end="5"/>
                                            </p:txEl>
                                          </p:spTgt>
                                        </p:tgtEl>
                                      </p:cBhvr>
                                    </p:animEffect>
                                  </p:childTnLst>
                                </p:cTn>
                              </p:par>
                              <p:par>
                                <p:cTn id="14" presetID="9" presetClass="emph" presetSubtype="0" nodeType="withEffect">
                                  <p:stCondLst>
                                    <p:cond delay="0"/>
                                  </p:stCondLst>
                                  <p:childTnLst>
                                    <p:set>
                                      <p:cBhvr rctx="PPT">
                                        <p:cTn id="15" dur="indefinite"/>
                                        <p:tgtEl>
                                          <p:spTgt spid="3">
                                            <p:txEl>
                                              <p:pRg st="6" end="6"/>
                                            </p:txEl>
                                          </p:spTgt>
                                        </p:tgtEl>
                                        <p:attrNameLst>
                                          <p:attrName>style.opacity</p:attrName>
                                        </p:attrNameLst>
                                      </p:cBhvr>
                                      <p:to>
                                        <p:strVal val="0.5"/>
                                      </p:to>
                                    </p:set>
                                    <p:animEffect filter="image" prLst="opacity: 0.5">
                                      <p:cBhvr rctx="IE">
                                        <p:cTn id="16" dur="indefinite"/>
                                        <p:tgtEl>
                                          <p:spTgt spid="3">
                                            <p:txEl>
                                              <p:pRg st="6" end="6"/>
                                            </p:txEl>
                                          </p:spTgt>
                                        </p:tgtEl>
                                      </p:cBhvr>
                                    </p:animEffect>
                                  </p:childTnLst>
                                </p:cTn>
                              </p:par>
                              <p:par>
                                <p:cTn id="17" presetID="9" presetClass="emph" presetSubtype="0" nodeType="withEffect">
                                  <p:stCondLst>
                                    <p:cond delay="0"/>
                                  </p:stCondLst>
                                  <p:childTnLst>
                                    <p:set>
                                      <p:cBhvr rctx="PPT">
                                        <p:cTn id="18" dur="indefinite"/>
                                        <p:tgtEl>
                                          <p:spTgt spid="3">
                                            <p:txEl>
                                              <p:pRg st="7" end="7"/>
                                            </p:txEl>
                                          </p:spTgt>
                                        </p:tgtEl>
                                        <p:attrNameLst>
                                          <p:attrName>style.opacity</p:attrName>
                                        </p:attrNameLst>
                                      </p:cBhvr>
                                      <p:to>
                                        <p:strVal val="0.5"/>
                                      </p:to>
                                    </p:set>
                                    <p:animEffect filter="image" prLst="opacity: 0.5">
                                      <p:cBhvr rctx="IE">
                                        <p:cTn id="19" dur="indefinite"/>
                                        <p:tgtEl>
                                          <p:spTgt spid="3">
                                            <p:txEl>
                                              <p:pRg st="7" end="7"/>
                                            </p:txEl>
                                          </p:spTgt>
                                        </p:tgtEl>
                                      </p:cBhvr>
                                    </p:animEffect>
                                  </p:childTnLst>
                                </p:cTn>
                              </p:par>
                              <p:par>
                                <p:cTn id="20" presetID="9" presetClass="emph" presetSubtype="0" nodeType="withEffect">
                                  <p:stCondLst>
                                    <p:cond delay="0"/>
                                  </p:stCondLst>
                                  <p:childTnLst>
                                    <p:set>
                                      <p:cBhvr rctx="PPT">
                                        <p:cTn id="21" dur="indefinite"/>
                                        <p:tgtEl>
                                          <p:spTgt spid="3">
                                            <p:txEl>
                                              <p:pRg st="9" end="9"/>
                                            </p:txEl>
                                          </p:spTgt>
                                        </p:tgtEl>
                                        <p:attrNameLst>
                                          <p:attrName>style.opacity</p:attrName>
                                        </p:attrNameLst>
                                      </p:cBhvr>
                                      <p:to>
                                        <p:strVal val="0.5"/>
                                      </p:to>
                                    </p:set>
                                    <p:animEffect filter="image" prLst="opacity: 0.5">
                                      <p:cBhvr rctx="IE">
                                        <p:cTn id="22" dur="indefinite"/>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5952" y="692696"/>
            <a:ext cx="6858048" cy="800219"/>
          </a:xfrm>
          <a:prstGeom prst="rect">
            <a:avLst/>
          </a:prstGeom>
          <a:noFill/>
        </p:spPr>
        <p:txBody>
          <a:bodyPr wrap="square" rtlCol="0">
            <a:spAutoFit/>
          </a:bodyPr>
          <a:lstStyle/>
          <a:p>
            <a:r>
              <a:rPr lang="zh-CN" altLang="en-US" sz="2800" dirty="0" smtClean="0"/>
              <a:t>关于</a:t>
            </a:r>
            <a:r>
              <a:rPr lang="en-US" altLang="zh-CN" sz="2800" dirty="0" err="1" smtClean="0"/>
              <a:t>Thieme</a:t>
            </a:r>
            <a:r>
              <a:rPr lang="en-US" altLang="zh-CN" sz="2800" dirty="0" smtClean="0"/>
              <a:t> E-Journals      </a:t>
            </a:r>
          </a:p>
          <a:p>
            <a:endParaRPr lang="zh-CN" altLang="en-US" dirty="0"/>
          </a:p>
        </p:txBody>
      </p:sp>
      <p:graphicFrame>
        <p:nvGraphicFramePr>
          <p:cNvPr id="5" name="图示 4"/>
          <p:cNvGraphicFramePr/>
          <p:nvPr/>
        </p:nvGraphicFramePr>
        <p:xfrm>
          <a:off x="251520" y="2420888"/>
          <a:ext cx="8715436" cy="4135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95536" y="1772816"/>
            <a:ext cx="2771800" cy="400110"/>
          </a:xfrm>
          <a:prstGeom prst="rect">
            <a:avLst/>
          </a:prstGeom>
          <a:noFill/>
        </p:spPr>
        <p:txBody>
          <a:bodyPr wrap="square" rtlCol="0">
            <a:spAutoFit/>
          </a:bodyPr>
          <a:lstStyle/>
          <a:p>
            <a:r>
              <a:rPr lang="en-US" altLang="zh-CN" sz="2000" dirty="0" err="1" smtClean="0">
                <a:latin typeface="Arial" pitchFamily="34" charset="0"/>
                <a:cs typeface="Arial" pitchFamily="34" charset="0"/>
              </a:rPr>
              <a:t>Thieme</a:t>
            </a:r>
            <a:r>
              <a:rPr lang="en-US" altLang="zh-CN" sz="2000" dirty="0" smtClean="0">
                <a:latin typeface="Arial" pitchFamily="34" charset="0"/>
                <a:cs typeface="Arial" pitchFamily="34" charset="0"/>
              </a:rPr>
              <a:t> </a:t>
            </a:r>
            <a:r>
              <a:rPr lang="zh-CN" altLang="en-US" sz="2000" dirty="0" smtClean="0">
                <a:latin typeface="Arial" pitchFamily="34" charset="0"/>
                <a:cs typeface="Arial" pitchFamily="34" charset="0"/>
              </a:rPr>
              <a:t>电子期刊分类：</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980728"/>
            <a:ext cx="6984776" cy="461665"/>
          </a:xfrm>
          <a:prstGeom prst="rect">
            <a:avLst/>
          </a:prstGeom>
          <a:noFill/>
        </p:spPr>
        <p:txBody>
          <a:bodyPr wrap="square" rtlCol="0">
            <a:spAutoFit/>
          </a:bodyPr>
          <a:lstStyle/>
          <a:p>
            <a:pPr lvl="0"/>
            <a:r>
              <a:rPr lang="en-US" altLang="zh-CN" sz="2400" b="1" dirty="0" err="1" smtClean="0"/>
              <a:t>Thieme</a:t>
            </a:r>
            <a:r>
              <a:rPr lang="en-US" altLang="zh-CN" sz="2400" b="1" dirty="0" smtClean="0"/>
              <a:t> Medical E-Journals      </a:t>
            </a:r>
            <a:r>
              <a:rPr lang="en-US" altLang="zh-CN" sz="2400" b="1" dirty="0" err="1" smtClean="0"/>
              <a:t>Thieme</a:t>
            </a:r>
            <a:r>
              <a:rPr lang="zh-CN" altLang="en-US" sz="2400" b="1" dirty="0" smtClean="0"/>
              <a:t>医学电子期刊</a:t>
            </a:r>
            <a:endParaRPr lang="zh-CN" altLang="en-US" sz="2400" b="1" dirty="0"/>
          </a:p>
        </p:txBody>
      </p:sp>
      <p:sp>
        <p:nvSpPr>
          <p:cNvPr id="3" name="TextBox 2"/>
          <p:cNvSpPr txBox="1"/>
          <p:nvPr/>
        </p:nvSpPr>
        <p:spPr>
          <a:xfrm>
            <a:off x="467544" y="1844824"/>
            <a:ext cx="7920880" cy="1200329"/>
          </a:xfrm>
          <a:prstGeom prst="rect">
            <a:avLst/>
          </a:prstGeom>
          <a:noFill/>
        </p:spPr>
        <p:txBody>
          <a:bodyPr wrap="square" rtlCol="0">
            <a:spAutoFit/>
          </a:bodyPr>
          <a:lstStyle/>
          <a:p>
            <a:r>
              <a:rPr lang="zh-CN" altLang="zh-CN" dirty="0" smtClean="0"/>
              <a:t>内容涵盖外科学，内科学，运动医学，神经科学，内窥镜检查学等多种领域学科，为广大医学院校，研究机构，医院等提供多元的医学信息资源。</a:t>
            </a:r>
            <a:r>
              <a:rPr lang="zh-CN" altLang="en-US" dirty="0" smtClean="0"/>
              <a:t>共</a:t>
            </a:r>
            <a:r>
              <a:rPr lang="en-US" altLang="zh-CN" dirty="0" smtClean="0"/>
              <a:t>33</a:t>
            </a:r>
            <a:r>
              <a:rPr lang="zh-CN" altLang="en-US" dirty="0" smtClean="0"/>
              <a:t>种医学期刊，包括</a:t>
            </a:r>
            <a:r>
              <a:rPr lang="en-US" altLang="zh-CN" dirty="0" smtClean="0"/>
              <a:t>10</a:t>
            </a:r>
            <a:r>
              <a:rPr lang="zh-CN" altLang="en-US" dirty="0" smtClean="0"/>
              <a:t>种专题研讨会期刊，内容丰富。</a:t>
            </a:r>
            <a:endParaRPr lang="en-US" altLang="zh-CN" dirty="0" smtClean="0"/>
          </a:p>
          <a:p>
            <a:endParaRPr lang="zh-CN" altLang="en-US" dirty="0"/>
          </a:p>
        </p:txBody>
      </p:sp>
      <p:pic>
        <p:nvPicPr>
          <p:cNvPr id="1025" name="Picture 1" descr="C:\Users\Lucy\AppData\Roaming\Tencent\Users\707476910\QQ\WinTemp\RichOle\O0}3K9T8_}[K1RY8WTYEW_0.jpg"/>
          <p:cNvPicPr>
            <a:picLocks noChangeAspect="1" noChangeArrowheads="1"/>
          </p:cNvPicPr>
          <p:nvPr/>
        </p:nvPicPr>
        <p:blipFill>
          <a:blip r:embed="rId2" cstate="print"/>
          <a:srcRect/>
          <a:stretch>
            <a:fillRect/>
          </a:stretch>
        </p:blipFill>
        <p:spPr bwMode="auto">
          <a:xfrm>
            <a:off x="215008" y="3206018"/>
            <a:ext cx="8533456" cy="295694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2500306"/>
            <a:ext cx="5857916" cy="3907095"/>
          </a:xfrm>
          <a:prstGeom prst="rect">
            <a:avLst/>
          </a:prstGeom>
          <a:noFill/>
        </p:spPr>
        <p:txBody>
          <a:bodyPr wrap="square" rtlCol="0">
            <a:spAutoFit/>
          </a:bodyPr>
          <a:lstStyle/>
          <a:p>
            <a:pPr>
              <a:lnSpc>
                <a:spcPct val="150000"/>
              </a:lnSpc>
            </a:pPr>
            <a:r>
              <a:rPr lang="en-US" sz="2400" dirty="0" err="1" smtClean="0"/>
              <a:t>Thieme</a:t>
            </a:r>
            <a:r>
              <a:rPr lang="zh-CN" altLang="en-US" sz="2400" dirty="0" smtClean="0"/>
              <a:t>化学药学期刊包包含五种化学和药学期刊，为学校科研机构等提供丰富信息资源。其中，</a:t>
            </a:r>
            <a:r>
              <a:rPr lang="en-US" sz="2400" b="1" i="1" dirty="0" smtClean="0"/>
              <a:t>Synthesis</a:t>
            </a:r>
            <a:r>
              <a:rPr lang="zh-CN" altLang="en-US" sz="2400" dirty="0" smtClean="0"/>
              <a:t>和</a:t>
            </a:r>
            <a:r>
              <a:rPr lang="en-US" sz="2400" b="1" i="1" dirty="0" err="1" smtClean="0"/>
              <a:t>Synlett</a:t>
            </a:r>
            <a:r>
              <a:rPr lang="zh-CN" altLang="en-US" sz="2400" dirty="0" smtClean="0"/>
              <a:t>是</a:t>
            </a:r>
            <a:r>
              <a:rPr lang="en-US" sz="2400" b="1" dirty="0" err="1" smtClean="0"/>
              <a:t>Thieme</a:t>
            </a:r>
            <a:r>
              <a:rPr lang="zh-CN" altLang="en-US" sz="2400" dirty="0" smtClean="0"/>
              <a:t>最为引以为豪的两种化学期刊，在化学合成领域有重大影响并且已经得到广泛使用，是从事相关领域工作的科研人员必备的期刊。</a:t>
            </a:r>
            <a:endParaRPr lang="zh-CN" altLang="en-US" sz="2400" dirty="0"/>
          </a:p>
        </p:txBody>
      </p:sp>
      <p:sp>
        <p:nvSpPr>
          <p:cNvPr id="3" name="TextBox 2"/>
          <p:cNvSpPr txBox="1"/>
          <p:nvPr/>
        </p:nvSpPr>
        <p:spPr>
          <a:xfrm>
            <a:off x="785786" y="1000108"/>
            <a:ext cx="7072362" cy="461665"/>
          </a:xfrm>
          <a:prstGeom prst="rect">
            <a:avLst/>
          </a:prstGeom>
          <a:noFill/>
        </p:spPr>
        <p:txBody>
          <a:bodyPr wrap="square" rtlCol="0">
            <a:spAutoFit/>
          </a:bodyPr>
          <a:lstStyle/>
          <a:p>
            <a:r>
              <a:rPr lang="en-US" sz="2400" b="1" dirty="0" err="1" smtClean="0"/>
              <a:t>Thieme</a:t>
            </a:r>
            <a:r>
              <a:rPr lang="en-US" sz="2400" b="1" dirty="0" smtClean="0"/>
              <a:t> Chemistry and Pharmaceutical E-Journals</a:t>
            </a:r>
            <a:endParaRPr lang="zh-CN" altLang="en-US" sz="2400" dirty="0"/>
          </a:p>
        </p:txBody>
      </p:sp>
      <p:sp>
        <p:nvSpPr>
          <p:cNvPr id="11" name="TextBox 10"/>
          <p:cNvSpPr txBox="1"/>
          <p:nvPr/>
        </p:nvSpPr>
        <p:spPr>
          <a:xfrm>
            <a:off x="785786" y="1643050"/>
            <a:ext cx="4857784" cy="461665"/>
          </a:xfrm>
          <a:prstGeom prst="rect">
            <a:avLst/>
          </a:prstGeom>
          <a:noFill/>
        </p:spPr>
        <p:txBody>
          <a:bodyPr wrap="square" rtlCol="0">
            <a:spAutoFit/>
          </a:bodyPr>
          <a:lstStyle/>
          <a:p>
            <a:r>
              <a:rPr lang="en-US" altLang="zh-CN" sz="2400" b="1" dirty="0" err="1" smtClean="0"/>
              <a:t>Thieme</a:t>
            </a:r>
            <a:r>
              <a:rPr lang="zh-CN" altLang="en-US" sz="2400" b="1" dirty="0" smtClean="0"/>
              <a:t>化学与药学期刊介绍</a:t>
            </a:r>
            <a:endParaRPr lang="zh-CN" altLang="en-US" sz="2400" b="1" dirty="0"/>
          </a:p>
        </p:txBody>
      </p:sp>
      <p:pic>
        <p:nvPicPr>
          <p:cNvPr id="2052" name="Picture 4" descr="1"/>
          <p:cNvPicPr>
            <a:picLocks noChangeAspect="1" noChangeArrowheads="1"/>
          </p:cNvPicPr>
          <p:nvPr/>
        </p:nvPicPr>
        <p:blipFill>
          <a:blip r:embed="rId2" cstate="print"/>
          <a:srcRect/>
          <a:stretch>
            <a:fillRect/>
          </a:stretch>
        </p:blipFill>
        <p:spPr bwMode="auto">
          <a:xfrm>
            <a:off x="6643702" y="1928802"/>
            <a:ext cx="1143008" cy="1559730"/>
          </a:xfrm>
          <a:prstGeom prst="rect">
            <a:avLst/>
          </a:prstGeom>
          <a:noFill/>
          <a:ln w="9525">
            <a:noFill/>
            <a:miter lim="800000"/>
            <a:headEnd/>
            <a:tailEnd/>
          </a:ln>
        </p:spPr>
      </p:pic>
      <p:pic>
        <p:nvPicPr>
          <p:cNvPr id="2053" name="Picture 5" descr="2"/>
          <p:cNvPicPr>
            <a:picLocks noChangeAspect="1" noChangeArrowheads="1"/>
          </p:cNvPicPr>
          <p:nvPr/>
        </p:nvPicPr>
        <p:blipFill>
          <a:blip r:embed="rId3" cstate="print"/>
          <a:srcRect/>
          <a:stretch>
            <a:fillRect/>
          </a:stretch>
        </p:blipFill>
        <p:spPr bwMode="auto">
          <a:xfrm>
            <a:off x="7358082" y="3071810"/>
            <a:ext cx="1205949" cy="1600202"/>
          </a:xfrm>
          <a:prstGeom prst="rect">
            <a:avLst/>
          </a:prstGeom>
          <a:noFill/>
          <a:ln w="9525">
            <a:noFill/>
            <a:miter lim="800000"/>
            <a:headEnd/>
            <a:tailEnd/>
          </a:ln>
        </p:spPr>
      </p:pic>
      <p:pic>
        <p:nvPicPr>
          <p:cNvPr id="2054" name="Picture 6" descr="3"/>
          <p:cNvPicPr>
            <a:picLocks noChangeAspect="1" noChangeArrowheads="1"/>
          </p:cNvPicPr>
          <p:nvPr/>
        </p:nvPicPr>
        <p:blipFill>
          <a:blip r:embed="rId4" cstate="print"/>
          <a:srcRect/>
          <a:stretch>
            <a:fillRect/>
          </a:stretch>
        </p:blipFill>
        <p:spPr bwMode="auto">
          <a:xfrm>
            <a:off x="6715140" y="4286256"/>
            <a:ext cx="1214446" cy="16044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1356</TotalTime>
  <Words>1369</Words>
  <Application>Microsoft Office PowerPoint</Application>
  <PresentationFormat>全屏显示(4:3)</PresentationFormat>
  <Paragraphs>230</Paragraphs>
  <Slides>41</Slides>
  <Notes>1</Notes>
  <HiddenSlides>0</HiddenSlides>
  <MMClips>0</MMClips>
  <ScaleCrop>false</ScaleCrop>
  <HeadingPairs>
    <vt:vector size="4" baseType="variant">
      <vt:variant>
        <vt:lpstr>主题</vt:lpstr>
      </vt:variant>
      <vt:variant>
        <vt:i4>1</vt:i4>
      </vt:variant>
      <vt:variant>
        <vt:lpstr>幻灯片标题</vt:lpstr>
      </vt:variant>
      <vt:variant>
        <vt:i4>41</vt:i4>
      </vt:variant>
    </vt:vector>
  </HeadingPairs>
  <TitlesOfParts>
    <vt:vector size="42" baseType="lpstr">
      <vt:lpstr>Office 主题</vt:lpstr>
      <vt:lpstr>幻灯片 1</vt:lpstr>
      <vt:lpstr>幻灯片 2</vt:lpstr>
      <vt:lpstr>幻灯片 3</vt:lpstr>
      <vt:lpstr>关于Thieme出版社</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Angela-Shi</dc:creator>
  <cp:lastModifiedBy>Lucy</cp:lastModifiedBy>
  <cp:revision>170</cp:revision>
  <dcterms:created xsi:type="dcterms:W3CDTF">2013-09-26T02:25:02Z</dcterms:created>
  <dcterms:modified xsi:type="dcterms:W3CDTF">2014-09-23T01:25:49Z</dcterms:modified>
</cp:coreProperties>
</file>